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15"/>
  </p:notesMasterIdLst>
  <p:handoutMasterIdLst>
    <p:handoutMasterId r:id="rId16"/>
  </p:handoutMasterIdLst>
  <p:sldIdLst>
    <p:sldId id="523" r:id="rId3"/>
    <p:sldId id="304" r:id="rId4"/>
    <p:sldId id="323" r:id="rId5"/>
    <p:sldId id="402" r:id="rId6"/>
    <p:sldId id="528" r:id="rId7"/>
    <p:sldId id="404" r:id="rId8"/>
    <p:sldId id="529" r:id="rId9"/>
    <p:sldId id="543" r:id="rId10"/>
    <p:sldId id="530" r:id="rId11"/>
    <p:sldId id="389" r:id="rId12"/>
    <p:sldId id="531" r:id="rId13"/>
    <p:sldId id="387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封面" id="{BD7EDEDA-3131-7949-8239-8CA971DCFB00}">
          <p14:sldIdLst>
            <p14:sldId id="523"/>
            <p14:sldId id="304"/>
            <p14:sldId id="323"/>
            <p14:sldId id="402"/>
            <p14:sldId id="528"/>
            <p14:sldId id="404"/>
            <p14:sldId id="529"/>
            <p14:sldId id="543"/>
            <p14:sldId id="530"/>
            <p14:sldId id="389"/>
            <p14:sldId id="531"/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908"/>
    <a:srgbClr val="817222"/>
    <a:srgbClr val="515223"/>
    <a:srgbClr val="4B7D2B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 autoAdjust="0"/>
    <p:restoredTop sz="85165" autoAdjust="0"/>
  </p:normalViewPr>
  <p:slideViewPr>
    <p:cSldViewPr snapToGrid="0" showGuides="1">
      <p:cViewPr varScale="1">
        <p:scale>
          <a:sx n="35" d="100"/>
          <a:sy n="35" d="100"/>
        </p:scale>
        <p:origin x="64" y="828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 showGuides="1">
      <p:cViewPr varScale="1">
        <p:scale>
          <a:sx n="84" d="100"/>
          <a:sy n="84" d="100"/>
        </p:scale>
        <p:origin x="3960" y="192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p/51/102751.shtml" TargetMode="External"/><Relationship Id="rId7" Type="http://schemas.openxmlformats.org/officeDocument/2006/relationships/hyperlink" Target="https://zhuanlan.zhihu.com/p/33529850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eibo.com/p/1005052284144087/photos?type=photo" TargetMode="External"/><Relationship Id="rId5" Type="http://schemas.openxmlformats.org/officeDocument/2006/relationships/hyperlink" Target="https://www.seu.edu.cn/bsxtwxw/main.htm" TargetMode="External"/><Relationship Id="rId4" Type="http://schemas.openxmlformats.org/officeDocument/2006/relationships/hyperlink" Target="https://mp.weixin.qq.com/mp/profile_ext?action=home&amp;__biz=MzA4MzM3Mzc3Ng==&amp;scene=124#wechat_redirec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本模板基于“</a:t>
            </a:r>
            <a:r>
              <a:rPr lang="zh-CN" altLang="en-US" dirty="0">
                <a:hlinkClick r:id="rId3"/>
              </a:rPr>
              <a:t>中国科学院大学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路人丁</a:t>
            </a:r>
            <a:r>
              <a:rPr lang="en-US" altLang="zh-CN" dirty="0">
                <a:hlinkClick r:id="rId3"/>
              </a:rPr>
              <a:t>-PPT</a:t>
            </a:r>
            <a:r>
              <a:rPr lang="zh-CN" altLang="en-US" dirty="0">
                <a:hlinkClick r:id="rId3"/>
              </a:rPr>
              <a:t>模板</a:t>
            </a:r>
            <a:r>
              <a:rPr lang="zh-CN" altLang="en-US" dirty="0"/>
              <a:t>”魔改而成，著作权归该作者所有。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本模板中使用的东南大学校徽、校标文字组合、校训文字等素材来自于微信公众号“</a:t>
            </a:r>
            <a:r>
              <a:rPr lang="zh-CN" altLang="en-US" dirty="0">
                <a:hlinkClick r:id="rId4"/>
              </a:rPr>
              <a:t>金木屋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本模板的视觉设计参考了“</a:t>
            </a:r>
            <a:r>
              <a:rPr lang="zh-CN" altLang="en-US" dirty="0">
                <a:hlinkClick r:id="rId5"/>
              </a:rPr>
              <a:t>东南大学视觉识别系统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人物介绍页头像素材来自 </a:t>
            </a:r>
            <a:r>
              <a:rPr lang="zh-CN" altLang="en-US" dirty="0">
                <a:hlinkClick r:id="rId6"/>
              </a:rPr>
              <a:t>小肥柴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本模板力求简洁，布局合理，主次分明。以学术风为设计理念，适用于学术报告与论文答辩等相关应用场景。模板未使用任何动画效果。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您仅可以以个人非商业用途使用本</a:t>
            </a:r>
            <a:r>
              <a:rPr lang="en-US" altLang="zh-CN" dirty="0"/>
              <a:t>PPT</a:t>
            </a:r>
            <a:r>
              <a:rPr lang="zh-CN" altLang="en-US" dirty="0"/>
              <a:t>模板，不可将信息内容的全部或部分用以出售，或以出租、出借、转让、分销、发布等其他任何方式供其他人使用。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欢迎 </a:t>
            </a:r>
            <a:r>
              <a:rPr lang="zh-CN" altLang="en-US" dirty="0">
                <a:hlinkClick r:id="rId7"/>
              </a:rPr>
              <a:t>持续关注东南大学止于至善学术风</a:t>
            </a:r>
            <a:r>
              <a:rPr lang="en-US" altLang="zh-CN" dirty="0">
                <a:hlinkClick r:id="rId7"/>
              </a:rPr>
              <a:t> PPT </a:t>
            </a:r>
            <a:r>
              <a:rPr lang="zh-CN" altLang="en-US" dirty="0">
                <a:hlinkClick r:id="rId7"/>
              </a:rPr>
              <a:t>模板</a:t>
            </a:r>
            <a:r>
              <a:rPr lang="zh-CN" altLang="en-US" dirty="0"/>
              <a:t> 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zhuanlan.zhihu.com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/p/335298500</a:t>
            </a:r>
            <a:r>
              <a:rPr lang="zh-CN" altLang="en-US" dirty="0"/>
              <a:t>）后续的功能优化及多语言更新版本。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最后，祝汇报顺利，马到成功！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Version: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(2021) v1.5-cn.</a:t>
            </a: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框改斜线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5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37B16E-119C-449E-BBF2-7436C3F128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8" y="88902"/>
            <a:ext cx="2454857" cy="8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0178DC38-F3A5-4852-96BD-2B6FCEFF3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BAA8C524-FD42-4DB6-9BF0-211D92795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/>
              <a:t>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58E766-2256-444E-863F-8172F868EFAD}"/>
              </a:ext>
            </a:extLst>
          </p:cNvPr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D38505-3266-402E-A026-585604967677}"/>
              </a:ext>
            </a:extLst>
          </p:cNvPr>
          <p:cNvSpPr/>
          <p:nvPr userDrawn="1"/>
        </p:nvSpPr>
        <p:spPr>
          <a:xfrm flipV="1">
            <a:off x="0" y="6380163"/>
            <a:ext cx="12192000" cy="46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01F668-9681-4932-A73D-26D1401840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23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8824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822192" y="1391526"/>
            <a:ext cx="7790681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b="1" dirty="0">
                <a:solidFill>
                  <a:schemeClr val="accent1"/>
                </a:solidFill>
                <a:cs typeface="+mn-ea"/>
                <a:sym typeface="+mn-lt"/>
              </a:rPr>
              <a:t>本科学位论文开题答辩</a:t>
            </a: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——</a:t>
            </a:r>
            <a:r>
              <a:rPr lang="zh-CN" altLang="zh-CN" sz="3600" b="1" dirty="0">
                <a:solidFill>
                  <a:schemeClr val="accent1"/>
                </a:solidFill>
                <a:cs typeface="+mn-ea"/>
              </a:rPr>
              <a:t>多自由度灵巧手设计与开发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8043723" y="4972130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2025/2/15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3E00A8-8903-4A5A-A029-8F960F6D2D2F}"/>
              </a:ext>
            </a:extLst>
          </p:cNvPr>
          <p:cNvGrpSpPr/>
          <p:nvPr/>
        </p:nvGrpSpPr>
        <p:grpSpPr>
          <a:xfrm>
            <a:off x="8043722" y="3874963"/>
            <a:ext cx="3093812" cy="597921"/>
            <a:chOff x="4567377" y="3869996"/>
            <a:chExt cx="3093812" cy="59792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464B2DD-202B-4386-8B6B-8E2DB09F7546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96F87A-50D9-4A47-8F75-C4FC6260D652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431945-250B-4892-B83E-5B45C2DCBD88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E50184-B39A-4671-8180-5576F6028FF3}"/>
              </a:ext>
            </a:extLst>
          </p:cNvPr>
          <p:cNvGrpSpPr/>
          <p:nvPr/>
        </p:nvGrpSpPr>
        <p:grpSpPr>
          <a:xfrm>
            <a:off x="8043911" y="4423547"/>
            <a:ext cx="3093623" cy="597921"/>
            <a:chOff x="4567566" y="4449810"/>
            <a:chExt cx="3093623" cy="59792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C854175-DD93-4CFE-A9E5-E69408C4E98A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93F5B2-B1FA-4937-8A72-4D85BD9C8F1B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2CF44D6-FDE8-4CDB-AB78-E400B3333DB4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ïşḷíḋe">
            <a:extLst>
              <a:ext uri="{FF2B5EF4-FFF2-40B4-BE49-F238E27FC236}">
                <a16:creationId xmlns:a16="http://schemas.microsoft.com/office/drawing/2014/main" id="{FBCD93F8-E159-4DBA-9FA9-58FB09B5635B}"/>
              </a:ext>
            </a:extLst>
          </p:cNvPr>
          <p:cNvSpPr/>
          <p:nvPr/>
        </p:nvSpPr>
        <p:spPr>
          <a:xfrm flipH="1">
            <a:off x="6603900" y="1647867"/>
            <a:ext cx="4608214" cy="3894374"/>
          </a:xfrm>
          <a:prstGeom prst="roundRect">
            <a:avLst>
              <a:gd name="adj" fmla="val 1435"/>
            </a:avLst>
          </a:prstGeom>
          <a:solidFill>
            <a:schemeClr val="bg1"/>
          </a:solidFill>
          <a:ln w="6350">
            <a:solidFill>
              <a:srgbClr val="EAB908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ï$ḻiḓê">
            <a:extLst>
              <a:ext uri="{FF2B5EF4-FFF2-40B4-BE49-F238E27FC236}">
                <a16:creationId xmlns:a16="http://schemas.microsoft.com/office/drawing/2014/main" id="{5ED415B2-4403-4C02-804E-0C1FA6018206}"/>
              </a:ext>
            </a:extLst>
          </p:cNvPr>
          <p:cNvSpPr/>
          <p:nvPr/>
        </p:nvSpPr>
        <p:spPr>
          <a:xfrm>
            <a:off x="980667" y="1647867"/>
            <a:ext cx="4608214" cy="3894374"/>
          </a:xfrm>
          <a:prstGeom prst="roundRect">
            <a:avLst>
              <a:gd name="adj" fmla="val 1434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684CD5-744E-449A-9584-71775D27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关键与难点</a:t>
            </a:r>
          </a:p>
        </p:txBody>
      </p:sp>
      <p:sp>
        <p:nvSpPr>
          <p:cNvPr id="58" name="îṣlíḓê">
            <a:extLst>
              <a:ext uri="{FF2B5EF4-FFF2-40B4-BE49-F238E27FC236}">
                <a16:creationId xmlns:a16="http://schemas.microsoft.com/office/drawing/2014/main" id="{B3813673-69ED-41D4-B5BA-9C7A15AE040A}"/>
              </a:ext>
            </a:extLst>
          </p:cNvPr>
          <p:cNvSpPr/>
          <p:nvPr/>
        </p:nvSpPr>
        <p:spPr>
          <a:xfrm flipH="1">
            <a:off x="6853622" y="4447494"/>
            <a:ext cx="4091010" cy="907200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2000" b="1" dirty="0">
                <a:cs typeface="+mn-ea"/>
                <a:sym typeface="+mn-lt"/>
              </a:rPr>
              <a:t>3.</a:t>
            </a:r>
            <a:r>
              <a:rPr lang="zh-CN" altLang="en-US" sz="2000" b="1" dirty="0">
                <a:cs typeface="+mn-ea"/>
                <a:sym typeface="+mn-lt"/>
              </a:rPr>
              <a:t>传感器的布置</a:t>
            </a:r>
            <a:endParaRPr lang="en-US" altLang="zh-CN" sz="2000" b="1" dirty="0">
              <a:cs typeface="+mn-ea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在手面找到合适的位置布置传感器</a:t>
            </a:r>
            <a:endParaRPr lang="en-US" altLang="zh-CN" sz="2000" dirty="0">
              <a:cs typeface="+mn-ea"/>
              <a:sym typeface="+mn-lt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C3613E1-BB99-40FC-B02C-AE65BC1C5944}"/>
              </a:ext>
            </a:extLst>
          </p:cNvPr>
          <p:cNvGrpSpPr/>
          <p:nvPr/>
        </p:nvGrpSpPr>
        <p:grpSpPr>
          <a:xfrm>
            <a:off x="6548912" y="2840134"/>
            <a:ext cx="153182" cy="1816049"/>
            <a:chOff x="11274277" y="3238826"/>
            <a:chExt cx="153182" cy="1816049"/>
          </a:xfrm>
        </p:grpSpPr>
        <p:sp>
          <p:nvSpPr>
            <p:cNvPr id="27" name="iṥḻîḓê">
              <a:extLst>
                <a:ext uri="{FF2B5EF4-FFF2-40B4-BE49-F238E27FC236}">
                  <a16:creationId xmlns:a16="http://schemas.microsoft.com/office/drawing/2014/main" id="{FBCE2834-1A0B-43C6-BCCA-75474E95ABB8}"/>
                </a:ext>
              </a:extLst>
            </p:cNvPr>
            <p:cNvSpPr/>
            <p:nvPr/>
          </p:nvSpPr>
          <p:spPr>
            <a:xfrm flipH="1">
              <a:off x="11274277" y="3238826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AB9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íŝľïďe">
              <a:extLst>
                <a:ext uri="{FF2B5EF4-FFF2-40B4-BE49-F238E27FC236}">
                  <a16:creationId xmlns:a16="http://schemas.microsoft.com/office/drawing/2014/main" id="{81424A36-CCF6-4928-84B0-F20DB6EE3A4D}"/>
                </a:ext>
              </a:extLst>
            </p:cNvPr>
            <p:cNvSpPr/>
            <p:nvPr/>
          </p:nvSpPr>
          <p:spPr>
            <a:xfrm flipH="1">
              <a:off x="11274277" y="4070259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AB9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îŝḻïḋe">
              <a:extLst>
                <a:ext uri="{FF2B5EF4-FFF2-40B4-BE49-F238E27FC236}">
                  <a16:creationId xmlns:a16="http://schemas.microsoft.com/office/drawing/2014/main" id="{A473F259-7810-4B00-9E3F-8D9AE873B5B6}"/>
                </a:ext>
              </a:extLst>
            </p:cNvPr>
            <p:cNvSpPr/>
            <p:nvPr/>
          </p:nvSpPr>
          <p:spPr>
            <a:xfrm flipH="1">
              <a:off x="11274277" y="4901693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AB9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íŝliḓe">
            <a:extLst>
              <a:ext uri="{FF2B5EF4-FFF2-40B4-BE49-F238E27FC236}">
                <a16:creationId xmlns:a16="http://schemas.microsoft.com/office/drawing/2014/main" id="{A4EDD653-4FF8-4B3F-B44F-3C406752DDDF}"/>
              </a:ext>
            </a:extLst>
          </p:cNvPr>
          <p:cNvSpPr/>
          <p:nvPr/>
        </p:nvSpPr>
        <p:spPr>
          <a:xfrm flipH="1">
            <a:off x="8038875" y="1963774"/>
            <a:ext cx="1738265" cy="552035"/>
          </a:xfrm>
          <a:prstGeom prst="roundRect">
            <a:avLst>
              <a:gd name="adj" fmla="val 50000"/>
            </a:avLst>
          </a:prstGeom>
          <a:solidFill>
            <a:srgbClr val="EAB9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cs typeface="+mn-ea"/>
                <a:sym typeface="+mn-lt"/>
              </a:rPr>
              <a:t>难点</a:t>
            </a:r>
          </a:p>
        </p:txBody>
      </p:sp>
      <p:sp>
        <p:nvSpPr>
          <p:cNvPr id="44" name="îṣlíḓê">
            <a:extLst>
              <a:ext uri="{FF2B5EF4-FFF2-40B4-BE49-F238E27FC236}">
                <a16:creationId xmlns:a16="http://schemas.microsoft.com/office/drawing/2014/main" id="{AE96AADC-3C15-4B58-850F-2F41D1F50031}"/>
              </a:ext>
            </a:extLst>
          </p:cNvPr>
          <p:cNvSpPr/>
          <p:nvPr/>
        </p:nvSpPr>
        <p:spPr>
          <a:xfrm flipH="1">
            <a:off x="1262129" y="2634044"/>
            <a:ext cx="4091010" cy="906308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>
                <a:cs typeface="+mn-ea"/>
                <a:sym typeface="+mn-lt"/>
              </a:rPr>
              <a:t>1.</a:t>
            </a:r>
            <a:r>
              <a:rPr lang="zh-CN" altLang="en-US" sz="2000" b="1" dirty="0">
                <a:cs typeface="+mn-ea"/>
                <a:sym typeface="+mn-lt"/>
              </a:rPr>
              <a:t>手指结构的设计</a:t>
            </a:r>
            <a:endParaRPr lang="en-US" altLang="zh-CN" sz="2000" b="1" dirty="0">
              <a:cs typeface="+mn-ea"/>
              <a:sym typeface="+mn-lt"/>
            </a:endParaRP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指节外形，关节连接，手指传动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4DBF9BC-411A-4026-B412-BAFC97EA294E}"/>
              </a:ext>
            </a:extLst>
          </p:cNvPr>
          <p:cNvGrpSpPr/>
          <p:nvPr/>
        </p:nvGrpSpPr>
        <p:grpSpPr>
          <a:xfrm>
            <a:off x="5537542" y="2843763"/>
            <a:ext cx="153182" cy="1816049"/>
            <a:chOff x="777401" y="3238826"/>
            <a:chExt cx="153182" cy="1816049"/>
          </a:xfrm>
        </p:grpSpPr>
        <p:sp>
          <p:nvSpPr>
            <p:cNvPr id="42" name="íşļîḓè">
              <a:extLst>
                <a:ext uri="{FF2B5EF4-FFF2-40B4-BE49-F238E27FC236}">
                  <a16:creationId xmlns:a16="http://schemas.microsoft.com/office/drawing/2014/main" id="{1E40F4A3-010A-4A27-9B67-1ACB6B0B2B76}"/>
                </a:ext>
              </a:extLst>
            </p:cNvPr>
            <p:cNvSpPr/>
            <p:nvPr/>
          </p:nvSpPr>
          <p:spPr>
            <a:xfrm>
              <a:off x="777401" y="3238826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íṩ1íde">
              <a:extLst>
                <a:ext uri="{FF2B5EF4-FFF2-40B4-BE49-F238E27FC236}">
                  <a16:creationId xmlns:a16="http://schemas.microsoft.com/office/drawing/2014/main" id="{C99CA5B5-1B8F-4E4E-8C44-5A8224A500E8}"/>
                </a:ext>
              </a:extLst>
            </p:cNvPr>
            <p:cNvSpPr/>
            <p:nvPr/>
          </p:nvSpPr>
          <p:spPr>
            <a:xfrm>
              <a:off x="777401" y="4070259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îSḷîḍé">
              <a:extLst>
                <a:ext uri="{FF2B5EF4-FFF2-40B4-BE49-F238E27FC236}">
                  <a16:creationId xmlns:a16="http://schemas.microsoft.com/office/drawing/2014/main" id="{E40F6244-DD94-4521-B0A5-0E80475FB626}"/>
                </a:ext>
              </a:extLst>
            </p:cNvPr>
            <p:cNvSpPr/>
            <p:nvPr/>
          </p:nvSpPr>
          <p:spPr>
            <a:xfrm>
              <a:off x="777401" y="4901693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î$ļïḋê">
            <a:extLst>
              <a:ext uri="{FF2B5EF4-FFF2-40B4-BE49-F238E27FC236}">
                <a16:creationId xmlns:a16="http://schemas.microsoft.com/office/drawing/2014/main" id="{692DC750-6B3B-4390-B58D-C9B23C405634}"/>
              </a:ext>
            </a:extLst>
          </p:cNvPr>
          <p:cNvSpPr/>
          <p:nvPr/>
        </p:nvSpPr>
        <p:spPr>
          <a:xfrm>
            <a:off x="2415642" y="1963774"/>
            <a:ext cx="1738265" cy="55203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cs typeface="+mn-ea"/>
                <a:sym typeface="+mn-lt"/>
              </a:rPr>
              <a:t>关键</a:t>
            </a:r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B54A34EF-651F-4EA1-8C66-301FC156BCB5}"/>
              </a:ext>
            </a:extLst>
          </p:cNvPr>
          <p:cNvSpPr/>
          <p:nvPr/>
        </p:nvSpPr>
        <p:spPr>
          <a:xfrm>
            <a:off x="5419347" y="2833792"/>
            <a:ext cx="1356189" cy="49717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îṣlíḓê">
            <a:extLst>
              <a:ext uri="{FF2B5EF4-FFF2-40B4-BE49-F238E27FC236}">
                <a16:creationId xmlns:a16="http://schemas.microsoft.com/office/drawing/2014/main" id="{2822D027-C691-40B5-BE79-17EE690F29D2}"/>
              </a:ext>
            </a:extLst>
          </p:cNvPr>
          <p:cNvSpPr/>
          <p:nvPr/>
        </p:nvSpPr>
        <p:spPr>
          <a:xfrm flipH="1">
            <a:off x="1262129" y="3540769"/>
            <a:ext cx="4091010" cy="906308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>
                <a:cs typeface="+mn-ea"/>
                <a:sym typeface="+mn-lt"/>
              </a:rPr>
              <a:t>2.</a:t>
            </a:r>
            <a:r>
              <a:rPr lang="zh-CN" altLang="en-US" sz="2000" b="1" dirty="0">
                <a:cs typeface="+mn-ea"/>
                <a:sym typeface="+mn-lt"/>
              </a:rPr>
              <a:t>驱动器的放置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将驱动的装置集成在手内。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46" name="îṣlíḓê">
            <a:extLst>
              <a:ext uri="{FF2B5EF4-FFF2-40B4-BE49-F238E27FC236}">
                <a16:creationId xmlns:a16="http://schemas.microsoft.com/office/drawing/2014/main" id="{02F425DA-8DF0-4B18-805F-4C3232B1714C}"/>
              </a:ext>
            </a:extLst>
          </p:cNvPr>
          <p:cNvSpPr/>
          <p:nvPr/>
        </p:nvSpPr>
        <p:spPr>
          <a:xfrm flipH="1">
            <a:off x="1262129" y="4447495"/>
            <a:ext cx="4091010" cy="906308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>
                <a:cs typeface="+mn-ea"/>
                <a:sym typeface="+mn-lt"/>
              </a:rPr>
              <a:t>3.</a:t>
            </a:r>
            <a:r>
              <a:rPr lang="zh-CN" altLang="en-US" sz="2000" b="1" dirty="0">
                <a:cs typeface="+mn-ea"/>
                <a:sym typeface="+mn-lt"/>
              </a:rPr>
              <a:t>运动空间的限制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需要限制一些自由度的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动幅度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50" name="îṣlíḓê">
            <a:extLst>
              <a:ext uri="{FF2B5EF4-FFF2-40B4-BE49-F238E27FC236}">
                <a16:creationId xmlns:a16="http://schemas.microsoft.com/office/drawing/2014/main" id="{2554AEC2-6122-4730-8FF8-842278879192}"/>
              </a:ext>
            </a:extLst>
          </p:cNvPr>
          <p:cNvSpPr/>
          <p:nvPr/>
        </p:nvSpPr>
        <p:spPr>
          <a:xfrm flipH="1">
            <a:off x="6853622" y="2634043"/>
            <a:ext cx="4091010" cy="907200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2000" b="1" dirty="0">
                <a:cs typeface="+mn-ea"/>
                <a:sym typeface="+mn-lt"/>
              </a:rPr>
              <a:t>1.</a:t>
            </a:r>
            <a:r>
              <a:rPr lang="zh-CN" altLang="en-US" sz="2000" b="1" dirty="0">
                <a:cs typeface="+mn-ea"/>
                <a:sym typeface="+mn-lt"/>
              </a:rPr>
              <a:t>手指的装配</a:t>
            </a:r>
            <a:endParaRPr lang="en-US" altLang="zh-CN" sz="2000" b="1" dirty="0">
              <a:cs typeface="+mn-ea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如何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将手指装配的运动灵活且精确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51" name="îṣlíḓê">
            <a:extLst>
              <a:ext uri="{FF2B5EF4-FFF2-40B4-BE49-F238E27FC236}">
                <a16:creationId xmlns:a16="http://schemas.microsoft.com/office/drawing/2014/main" id="{79C617AD-9FAB-4528-9348-6B7C051196A3}"/>
              </a:ext>
            </a:extLst>
          </p:cNvPr>
          <p:cNvSpPr/>
          <p:nvPr/>
        </p:nvSpPr>
        <p:spPr>
          <a:xfrm flipH="1">
            <a:off x="6853622" y="3540768"/>
            <a:ext cx="4091010" cy="907200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2000" b="1" dirty="0">
                <a:cs typeface="+mn-ea"/>
                <a:sym typeface="+mn-lt"/>
              </a:rPr>
              <a:t>2.</a:t>
            </a:r>
            <a:r>
              <a:rPr lang="zh-CN" altLang="en-US" sz="2000" b="1" dirty="0">
                <a:cs typeface="+mn-ea"/>
                <a:sym typeface="+mn-lt"/>
              </a:rPr>
              <a:t>手势的控制</a:t>
            </a:r>
            <a:endParaRPr lang="en-US" altLang="zh-CN" sz="2000" b="1" dirty="0">
              <a:cs typeface="+mn-ea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整手姿势准控需要成熟的控制手段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6495E793-927D-46C3-9518-D9254316B18E}"/>
              </a:ext>
            </a:extLst>
          </p:cNvPr>
          <p:cNvSpPr/>
          <p:nvPr/>
        </p:nvSpPr>
        <p:spPr>
          <a:xfrm>
            <a:off x="5419347" y="3677743"/>
            <a:ext cx="1356189" cy="49717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E908A8B2-E7D1-4843-AC18-F9CF6A59B858}"/>
              </a:ext>
            </a:extLst>
          </p:cNvPr>
          <p:cNvSpPr/>
          <p:nvPr/>
        </p:nvSpPr>
        <p:spPr>
          <a:xfrm>
            <a:off x="5419347" y="4505300"/>
            <a:ext cx="1356189" cy="49717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13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404C2-4075-409F-99A0-B8FE2BB15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设计方案</a:t>
            </a:r>
          </a:p>
        </p:txBody>
      </p:sp>
      <p:sp>
        <p:nvSpPr>
          <p:cNvPr id="4" name="plus-and-minus-square_74061">
            <a:extLst>
              <a:ext uri="{FF2B5EF4-FFF2-40B4-BE49-F238E27FC236}">
                <a16:creationId xmlns:a16="http://schemas.microsoft.com/office/drawing/2014/main" id="{C37709CF-E265-442F-A70C-B61317FBE555}"/>
              </a:ext>
            </a:extLst>
          </p:cNvPr>
          <p:cNvSpPr>
            <a:spLocks noChangeAspect="1"/>
          </p:cNvSpPr>
          <p:nvPr/>
        </p:nvSpPr>
        <p:spPr bwMode="auto">
          <a:xfrm>
            <a:off x="5676878" y="2015864"/>
            <a:ext cx="838243" cy="836874"/>
          </a:xfrm>
          <a:custGeom>
            <a:avLst/>
            <a:gdLst>
              <a:gd name="connsiteX0" fmla="*/ 332727 w 605381"/>
              <a:gd name="connsiteY0" fmla="*/ 386487 h 604393"/>
              <a:gd name="connsiteX1" fmla="*/ 491688 w 605381"/>
              <a:gd name="connsiteY1" fmla="*/ 386487 h 604393"/>
              <a:gd name="connsiteX2" fmla="*/ 522607 w 605381"/>
              <a:gd name="connsiteY2" fmla="*/ 417348 h 604393"/>
              <a:gd name="connsiteX3" fmla="*/ 491688 w 605381"/>
              <a:gd name="connsiteY3" fmla="*/ 448302 h 604393"/>
              <a:gd name="connsiteX4" fmla="*/ 332727 w 605381"/>
              <a:gd name="connsiteY4" fmla="*/ 448302 h 604393"/>
              <a:gd name="connsiteX5" fmla="*/ 301808 w 605381"/>
              <a:gd name="connsiteY5" fmla="*/ 417348 h 604393"/>
              <a:gd name="connsiteX6" fmla="*/ 332727 w 605381"/>
              <a:gd name="connsiteY6" fmla="*/ 386487 h 604393"/>
              <a:gd name="connsiteX7" fmla="*/ 171122 w 605381"/>
              <a:gd name="connsiteY7" fmla="*/ 75456 h 604393"/>
              <a:gd name="connsiteX8" fmla="*/ 140203 w 605381"/>
              <a:gd name="connsiteY8" fmla="*/ 106417 h 604393"/>
              <a:gd name="connsiteX9" fmla="*/ 140203 w 605381"/>
              <a:gd name="connsiteY9" fmla="*/ 154806 h 604393"/>
              <a:gd name="connsiteX10" fmla="*/ 91736 w 605381"/>
              <a:gd name="connsiteY10" fmla="*/ 154806 h 604393"/>
              <a:gd name="connsiteX11" fmla="*/ 60724 w 605381"/>
              <a:gd name="connsiteY11" fmla="*/ 185674 h 604393"/>
              <a:gd name="connsiteX12" fmla="*/ 91736 w 605381"/>
              <a:gd name="connsiteY12" fmla="*/ 216636 h 604393"/>
              <a:gd name="connsiteX13" fmla="*/ 140203 w 605381"/>
              <a:gd name="connsiteY13" fmla="*/ 216636 h 604393"/>
              <a:gd name="connsiteX14" fmla="*/ 140203 w 605381"/>
              <a:gd name="connsiteY14" fmla="*/ 265024 h 604393"/>
              <a:gd name="connsiteX15" fmla="*/ 171122 w 605381"/>
              <a:gd name="connsiteY15" fmla="*/ 295893 h 604393"/>
              <a:gd name="connsiteX16" fmla="*/ 202134 w 605381"/>
              <a:gd name="connsiteY16" fmla="*/ 265024 h 604393"/>
              <a:gd name="connsiteX17" fmla="*/ 202134 w 605381"/>
              <a:gd name="connsiteY17" fmla="*/ 216636 h 604393"/>
              <a:gd name="connsiteX18" fmla="*/ 250695 w 605381"/>
              <a:gd name="connsiteY18" fmla="*/ 216636 h 604393"/>
              <a:gd name="connsiteX19" fmla="*/ 281614 w 605381"/>
              <a:gd name="connsiteY19" fmla="*/ 185674 h 604393"/>
              <a:gd name="connsiteX20" fmla="*/ 250695 w 605381"/>
              <a:gd name="connsiteY20" fmla="*/ 154806 h 604393"/>
              <a:gd name="connsiteX21" fmla="*/ 202134 w 605381"/>
              <a:gd name="connsiteY21" fmla="*/ 154806 h 604393"/>
              <a:gd name="connsiteX22" fmla="*/ 202134 w 605381"/>
              <a:gd name="connsiteY22" fmla="*/ 106417 h 604393"/>
              <a:gd name="connsiteX23" fmla="*/ 171122 w 605381"/>
              <a:gd name="connsiteY23" fmla="*/ 75456 h 604393"/>
              <a:gd name="connsiteX24" fmla="*/ 540200 w 605381"/>
              <a:gd name="connsiteY24" fmla="*/ 65074 h 604393"/>
              <a:gd name="connsiteX25" fmla="*/ 65181 w 605381"/>
              <a:gd name="connsiteY25" fmla="*/ 539319 h 604393"/>
              <a:gd name="connsiteX26" fmla="*/ 72980 w 605381"/>
              <a:gd name="connsiteY26" fmla="*/ 542563 h 604393"/>
              <a:gd name="connsiteX27" fmla="*/ 532401 w 605381"/>
              <a:gd name="connsiteY27" fmla="*/ 542563 h 604393"/>
              <a:gd name="connsiteX28" fmla="*/ 543450 w 605381"/>
              <a:gd name="connsiteY28" fmla="*/ 531532 h 604393"/>
              <a:gd name="connsiteX29" fmla="*/ 543450 w 605381"/>
              <a:gd name="connsiteY29" fmla="*/ 72861 h 604393"/>
              <a:gd name="connsiteX30" fmla="*/ 540200 w 605381"/>
              <a:gd name="connsiteY30" fmla="*/ 65074 h 604393"/>
              <a:gd name="connsiteX31" fmla="*/ 72980 w 605381"/>
              <a:gd name="connsiteY31" fmla="*/ 0 h 604393"/>
              <a:gd name="connsiteX32" fmla="*/ 532401 w 605381"/>
              <a:gd name="connsiteY32" fmla="*/ 0 h 604393"/>
              <a:gd name="connsiteX33" fmla="*/ 605381 w 605381"/>
              <a:gd name="connsiteY33" fmla="*/ 72861 h 604393"/>
              <a:gd name="connsiteX34" fmla="*/ 605381 w 605381"/>
              <a:gd name="connsiteY34" fmla="*/ 531532 h 604393"/>
              <a:gd name="connsiteX35" fmla="*/ 532401 w 605381"/>
              <a:gd name="connsiteY35" fmla="*/ 604393 h 604393"/>
              <a:gd name="connsiteX36" fmla="*/ 72980 w 605381"/>
              <a:gd name="connsiteY36" fmla="*/ 604393 h 604393"/>
              <a:gd name="connsiteX37" fmla="*/ 0 w 605381"/>
              <a:gd name="connsiteY37" fmla="*/ 531532 h 604393"/>
              <a:gd name="connsiteX38" fmla="*/ 0 w 605381"/>
              <a:gd name="connsiteY38" fmla="*/ 72861 h 604393"/>
              <a:gd name="connsiteX39" fmla="*/ 72980 w 605381"/>
              <a:gd name="connsiteY39" fmla="*/ 0 h 6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381" h="604393">
                <a:moveTo>
                  <a:pt x="332727" y="386487"/>
                </a:moveTo>
                <a:lnTo>
                  <a:pt x="491688" y="386487"/>
                </a:lnTo>
                <a:cubicBezTo>
                  <a:pt x="508772" y="386487"/>
                  <a:pt x="522607" y="400296"/>
                  <a:pt x="522607" y="417348"/>
                </a:cubicBezTo>
                <a:cubicBezTo>
                  <a:pt x="522607" y="434401"/>
                  <a:pt x="508772" y="448302"/>
                  <a:pt x="491688" y="448302"/>
                </a:cubicBezTo>
                <a:lnTo>
                  <a:pt x="332727" y="448302"/>
                </a:lnTo>
                <a:cubicBezTo>
                  <a:pt x="315643" y="448302"/>
                  <a:pt x="301808" y="434493"/>
                  <a:pt x="301808" y="417348"/>
                </a:cubicBezTo>
                <a:cubicBezTo>
                  <a:pt x="301808" y="400389"/>
                  <a:pt x="315643" y="386487"/>
                  <a:pt x="332727" y="386487"/>
                </a:cubicBezTo>
                <a:close/>
                <a:moveTo>
                  <a:pt x="171122" y="75456"/>
                </a:moveTo>
                <a:cubicBezTo>
                  <a:pt x="154038" y="75456"/>
                  <a:pt x="140203" y="89361"/>
                  <a:pt x="140203" y="106417"/>
                </a:cubicBezTo>
                <a:lnTo>
                  <a:pt x="140203" y="154806"/>
                </a:lnTo>
                <a:lnTo>
                  <a:pt x="91736" y="154806"/>
                </a:lnTo>
                <a:cubicBezTo>
                  <a:pt x="74651" y="154806"/>
                  <a:pt x="60724" y="168711"/>
                  <a:pt x="60724" y="185674"/>
                </a:cubicBezTo>
                <a:cubicBezTo>
                  <a:pt x="60724" y="202824"/>
                  <a:pt x="74651" y="216636"/>
                  <a:pt x="91736" y="216636"/>
                </a:cubicBezTo>
                <a:lnTo>
                  <a:pt x="140203" y="216636"/>
                </a:lnTo>
                <a:lnTo>
                  <a:pt x="140203" y="265024"/>
                </a:lnTo>
                <a:cubicBezTo>
                  <a:pt x="140203" y="282081"/>
                  <a:pt x="154038" y="295893"/>
                  <a:pt x="171122" y="295893"/>
                </a:cubicBezTo>
                <a:cubicBezTo>
                  <a:pt x="188207" y="295893"/>
                  <a:pt x="202134" y="282081"/>
                  <a:pt x="202134" y="265024"/>
                </a:cubicBezTo>
                <a:lnTo>
                  <a:pt x="202134" y="216636"/>
                </a:lnTo>
                <a:lnTo>
                  <a:pt x="250695" y="216636"/>
                </a:lnTo>
                <a:cubicBezTo>
                  <a:pt x="267779" y="216636"/>
                  <a:pt x="281614" y="202731"/>
                  <a:pt x="281614" y="185674"/>
                </a:cubicBezTo>
                <a:cubicBezTo>
                  <a:pt x="281614" y="168618"/>
                  <a:pt x="267779" y="154806"/>
                  <a:pt x="250695" y="154806"/>
                </a:cubicBezTo>
                <a:lnTo>
                  <a:pt x="202134" y="154806"/>
                </a:lnTo>
                <a:lnTo>
                  <a:pt x="202134" y="106417"/>
                </a:lnTo>
                <a:cubicBezTo>
                  <a:pt x="202134" y="89361"/>
                  <a:pt x="188207" y="75456"/>
                  <a:pt x="171122" y="75456"/>
                </a:cubicBezTo>
                <a:close/>
                <a:moveTo>
                  <a:pt x="540200" y="65074"/>
                </a:moveTo>
                <a:lnTo>
                  <a:pt x="65181" y="539319"/>
                </a:lnTo>
                <a:cubicBezTo>
                  <a:pt x="67130" y="541358"/>
                  <a:pt x="69916" y="542563"/>
                  <a:pt x="72980" y="542563"/>
                </a:cubicBezTo>
                <a:lnTo>
                  <a:pt x="532401" y="542563"/>
                </a:lnTo>
                <a:cubicBezTo>
                  <a:pt x="538529" y="542563"/>
                  <a:pt x="543450" y="537650"/>
                  <a:pt x="543450" y="531532"/>
                </a:cubicBezTo>
                <a:lnTo>
                  <a:pt x="543450" y="72861"/>
                </a:lnTo>
                <a:cubicBezTo>
                  <a:pt x="543450" y="69802"/>
                  <a:pt x="542243" y="67021"/>
                  <a:pt x="540200" y="65074"/>
                </a:cubicBezTo>
                <a:close/>
                <a:moveTo>
                  <a:pt x="72980" y="0"/>
                </a:moveTo>
                <a:lnTo>
                  <a:pt x="532401" y="0"/>
                </a:lnTo>
                <a:cubicBezTo>
                  <a:pt x="572605" y="0"/>
                  <a:pt x="605381" y="32722"/>
                  <a:pt x="605381" y="72861"/>
                </a:cubicBezTo>
                <a:lnTo>
                  <a:pt x="605381" y="531532"/>
                </a:lnTo>
                <a:cubicBezTo>
                  <a:pt x="605381" y="571671"/>
                  <a:pt x="572605" y="604393"/>
                  <a:pt x="532401" y="604393"/>
                </a:cubicBezTo>
                <a:lnTo>
                  <a:pt x="72980" y="604393"/>
                </a:lnTo>
                <a:cubicBezTo>
                  <a:pt x="32776" y="604393"/>
                  <a:pt x="0" y="571671"/>
                  <a:pt x="0" y="531532"/>
                </a:cubicBezTo>
                <a:lnTo>
                  <a:pt x="0" y="72861"/>
                </a:lnTo>
                <a:cubicBezTo>
                  <a:pt x="0" y="32722"/>
                  <a:pt x="32776" y="0"/>
                  <a:pt x="729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3309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934391" y="1390817"/>
            <a:ext cx="3403096" cy="4464000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>
            <a:off x="948165" y="1402365"/>
            <a:ext cx="338400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DEC9526-D2D2-4122-93FA-9E8F7EEBFC56}"/>
              </a:ext>
            </a:extLst>
          </p:cNvPr>
          <p:cNvSpPr/>
          <p:nvPr/>
        </p:nvSpPr>
        <p:spPr>
          <a:xfrm>
            <a:off x="7855640" y="1390817"/>
            <a:ext cx="3403096" cy="4464000"/>
          </a:xfrm>
          <a:prstGeom prst="roundRect">
            <a:avLst>
              <a:gd name="adj" fmla="val 2036"/>
            </a:avLst>
          </a:prstGeom>
          <a:solidFill>
            <a:schemeClr val="bg1"/>
          </a:solidFill>
          <a:ln w="6350">
            <a:solidFill>
              <a:srgbClr val="EAB908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C83408-0A87-4660-A9D0-AB9F1DBC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12</a:t>
            </a:fld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159939" y="2330728"/>
            <a:ext cx="2952000" cy="336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气压驱动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+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连杆传动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优点：</a:t>
            </a:r>
            <a:r>
              <a:rPr lang="zh-CN" altLang="en-US" sz="17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气压驱动适应恶劣环境，但精度低；连杆传动精度高，但灵活性差。</a:t>
            </a:r>
            <a:endParaRPr lang="en-US" altLang="zh-CN" sz="17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运动空间的限制：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需要限制一些自由度的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动幅度。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0" name="íŝļiḓè">
            <a:extLst>
              <a:ext uri="{FF2B5EF4-FFF2-40B4-BE49-F238E27FC236}">
                <a16:creationId xmlns:a16="http://schemas.microsoft.com/office/drawing/2014/main" id="{BD2F44C2-318C-48B9-A64D-48487CB13CA4}"/>
              </a:ext>
            </a:extLst>
          </p:cNvPr>
          <p:cNvSpPr/>
          <p:nvPr/>
        </p:nvSpPr>
        <p:spPr bwMode="auto">
          <a:xfrm>
            <a:off x="8081188" y="2370138"/>
            <a:ext cx="2952000" cy="336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t" anchorCtr="0">
            <a:normAutofit fontScale="92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手指的装配：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将手指装配的运动灵活且精确是一个难题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lvl="0" indent="-17145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手势的控制：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整手姿势准确控制是需要成熟的控制手段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传感器的布置：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在手的表面找到合适的位置布置传感器，实现抓取的力感知是一个难题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lvl="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D1CE57-BEF4-4BF6-ACF1-4FBFADED507A}"/>
              </a:ext>
            </a:extLst>
          </p:cNvPr>
          <p:cNvGrpSpPr/>
          <p:nvPr/>
        </p:nvGrpSpPr>
        <p:grpSpPr>
          <a:xfrm>
            <a:off x="4669476" y="2199494"/>
            <a:ext cx="2853048" cy="4036205"/>
            <a:chOff x="4487552" y="1686948"/>
            <a:chExt cx="3215348" cy="454875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E66A1A6-F66E-43C9-90BE-14A28F6F4E91}"/>
                </a:ext>
              </a:extLst>
            </p:cNvPr>
            <p:cNvSpPr/>
            <p:nvPr/>
          </p:nvSpPr>
          <p:spPr>
            <a:xfrm>
              <a:off x="5874259" y="1686948"/>
              <a:ext cx="474596" cy="4548751"/>
            </a:xfrm>
            <a:prstGeom prst="roundRect">
              <a:avLst>
                <a:gd name="adj" fmla="val 138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0CC93E8-C8D3-47C4-B110-FEE38CB60761}"/>
                </a:ext>
              </a:extLst>
            </p:cNvPr>
            <p:cNvGrpSpPr/>
            <p:nvPr/>
          </p:nvGrpSpPr>
          <p:grpSpPr>
            <a:xfrm>
              <a:off x="4896548" y="3568835"/>
              <a:ext cx="2806352" cy="1085850"/>
              <a:chOff x="4898564" y="2195007"/>
              <a:chExt cx="2806352" cy="1085850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6AC36C9C-A25C-4B0F-9143-A5427711FCC2}"/>
                  </a:ext>
                </a:extLst>
              </p:cNvPr>
              <p:cNvSpPr/>
              <p:nvPr/>
            </p:nvSpPr>
            <p:spPr>
              <a:xfrm>
                <a:off x="4898564" y="2195007"/>
                <a:ext cx="2806352" cy="1085850"/>
              </a:xfrm>
              <a:custGeom>
                <a:avLst/>
                <a:gdLst>
                  <a:gd name="connsiteX0" fmla="*/ 32391 w 2772062"/>
                  <a:gd name="connsiteY0" fmla="*/ 0 h 1085850"/>
                  <a:gd name="connsiteX1" fmla="*/ 1074420 w 2772062"/>
                  <a:gd name="connsiteY1" fmla="*/ 0 h 1085850"/>
                  <a:gd name="connsiteX2" fmla="*/ 1167759 w 2772062"/>
                  <a:gd name="connsiteY2" fmla="*/ 0 h 1085850"/>
                  <a:gd name="connsiteX3" fmla="*/ 2320576 w 2772062"/>
                  <a:gd name="connsiteY3" fmla="*/ 0 h 1085850"/>
                  <a:gd name="connsiteX4" fmla="*/ 2772062 w 2772062"/>
                  <a:gd name="connsiteY4" fmla="*/ 542925 h 1085850"/>
                  <a:gd name="connsiteX5" fmla="*/ 2320576 w 2772062"/>
                  <a:gd name="connsiteY5" fmla="*/ 1085850 h 1085850"/>
                  <a:gd name="connsiteX6" fmla="*/ 1167759 w 2772062"/>
                  <a:gd name="connsiteY6" fmla="*/ 1085850 h 1085850"/>
                  <a:gd name="connsiteX7" fmla="*/ 1074420 w 2772062"/>
                  <a:gd name="connsiteY7" fmla="*/ 1085850 h 1085850"/>
                  <a:gd name="connsiteX8" fmla="*/ 32391 w 2772062"/>
                  <a:gd name="connsiteY8" fmla="*/ 1085850 h 1085850"/>
                  <a:gd name="connsiteX9" fmla="*/ 0 w 2772062"/>
                  <a:gd name="connsiteY9" fmla="*/ 1053459 h 1085850"/>
                  <a:gd name="connsiteX10" fmla="*/ 0 w 2772062"/>
                  <a:gd name="connsiteY10" fmla="*/ 32391 h 1085850"/>
                  <a:gd name="connsiteX11" fmla="*/ 32391 w 2772062"/>
                  <a:gd name="connsiteY11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2062" h="1085850">
                    <a:moveTo>
                      <a:pt x="32391" y="0"/>
                    </a:moveTo>
                    <a:lnTo>
                      <a:pt x="1074420" y="0"/>
                    </a:lnTo>
                    <a:lnTo>
                      <a:pt x="1167759" y="0"/>
                    </a:lnTo>
                    <a:lnTo>
                      <a:pt x="2320576" y="0"/>
                    </a:lnTo>
                    <a:lnTo>
                      <a:pt x="2772062" y="542925"/>
                    </a:lnTo>
                    <a:lnTo>
                      <a:pt x="2320576" y="1085850"/>
                    </a:lnTo>
                    <a:lnTo>
                      <a:pt x="1167759" y="1085850"/>
                    </a:lnTo>
                    <a:lnTo>
                      <a:pt x="1074420" y="1085850"/>
                    </a:lnTo>
                    <a:lnTo>
                      <a:pt x="32391" y="1085850"/>
                    </a:lnTo>
                    <a:cubicBezTo>
                      <a:pt x="14502" y="1085850"/>
                      <a:pt x="0" y="1071348"/>
                      <a:pt x="0" y="1053459"/>
                    </a:cubicBezTo>
                    <a:lnTo>
                      <a:pt x="0" y="32391"/>
                    </a:lnTo>
                    <a:cubicBezTo>
                      <a:pt x="0" y="14502"/>
                      <a:pt x="14502" y="0"/>
                      <a:pt x="32391" y="0"/>
                    </a:cubicBezTo>
                    <a:close/>
                  </a:path>
                </a:pathLst>
              </a:custGeom>
              <a:solidFill>
                <a:srgbClr val="EAB9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capital-letter_235479">
                <a:extLst>
                  <a:ext uri="{FF2B5EF4-FFF2-40B4-BE49-F238E27FC236}">
                    <a16:creationId xmlns:a16="http://schemas.microsoft.com/office/drawing/2014/main" id="{3E0E6854-2780-4072-82BC-696550031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78287" y="2539932"/>
                <a:ext cx="393465" cy="396000"/>
              </a:xfrm>
              <a:custGeom>
                <a:avLst/>
                <a:gdLst>
                  <a:gd name="connsiteX0" fmla="*/ 423 w 602840"/>
                  <a:gd name="connsiteY0" fmla="*/ 520420 h 606722"/>
                  <a:gd name="connsiteX1" fmla="*/ 602840 w 602840"/>
                  <a:gd name="connsiteY1" fmla="*/ 520420 h 606722"/>
                  <a:gd name="connsiteX2" fmla="*/ 602840 w 602840"/>
                  <a:gd name="connsiteY2" fmla="*/ 606722 h 606722"/>
                  <a:gd name="connsiteX3" fmla="*/ 423 w 602840"/>
                  <a:gd name="connsiteY3" fmla="*/ 606722 h 606722"/>
                  <a:gd name="connsiteX4" fmla="*/ 423 w 602840"/>
                  <a:gd name="connsiteY4" fmla="*/ 347817 h 606722"/>
                  <a:gd name="connsiteX5" fmla="*/ 602840 w 602840"/>
                  <a:gd name="connsiteY5" fmla="*/ 347817 h 606722"/>
                  <a:gd name="connsiteX6" fmla="*/ 602840 w 602840"/>
                  <a:gd name="connsiteY6" fmla="*/ 434119 h 606722"/>
                  <a:gd name="connsiteX7" fmla="*/ 423 w 602840"/>
                  <a:gd name="connsiteY7" fmla="*/ 434119 h 606722"/>
                  <a:gd name="connsiteX8" fmla="*/ 301667 w 602840"/>
                  <a:gd name="connsiteY8" fmla="*/ 172603 h 606722"/>
                  <a:gd name="connsiteX9" fmla="*/ 602840 w 602840"/>
                  <a:gd name="connsiteY9" fmla="*/ 172603 h 606722"/>
                  <a:gd name="connsiteX10" fmla="*/ 602840 w 602840"/>
                  <a:gd name="connsiteY10" fmla="*/ 258905 h 606722"/>
                  <a:gd name="connsiteX11" fmla="*/ 301667 w 602840"/>
                  <a:gd name="connsiteY11" fmla="*/ 258905 h 606722"/>
                  <a:gd name="connsiteX12" fmla="*/ 114918 w 602840"/>
                  <a:gd name="connsiteY12" fmla="*/ 70599 h 606722"/>
                  <a:gd name="connsiteX13" fmla="*/ 88125 w 602840"/>
                  <a:gd name="connsiteY13" fmla="*/ 164804 h 606722"/>
                  <a:gd name="connsiteX14" fmla="*/ 142869 w 602840"/>
                  <a:gd name="connsiteY14" fmla="*/ 164804 h 606722"/>
                  <a:gd name="connsiteX15" fmla="*/ 115987 w 602840"/>
                  <a:gd name="connsiteY15" fmla="*/ 70599 h 606722"/>
                  <a:gd name="connsiteX16" fmla="*/ 83318 w 602840"/>
                  <a:gd name="connsiteY16" fmla="*/ 2611 h 606722"/>
                  <a:gd name="connsiteX17" fmla="*/ 147676 w 602840"/>
                  <a:gd name="connsiteY17" fmla="*/ 2611 h 606722"/>
                  <a:gd name="connsiteX18" fmla="*/ 231172 w 602840"/>
                  <a:gd name="connsiteY18" fmla="*/ 261586 h 606722"/>
                  <a:gd name="connsiteX19" fmla="*/ 170909 w 602840"/>
                  <a:gd name="connsiteY19" fmla="*/ 261586 h 606722"/>
                  <a:gd name="connsiteX20" fmla="*/ 156221 w 602840"/>
                  <a:gd name="connsiteY20" fmla="*/ 209240 h 606722"/>
                  <a:gd name="connsiteX21" fmla="*/ 74773 w 602840"/>
                  <a:gd name="connsiteY21" fmla="*/ 209240 h 606722"/>
                  <a:gd name="connsiteX22" fmla="*/ 60263 w 602840"/>
                  <a:gd name="connsiteY22" fmla="*/ 261586 h 606722"/>
                  <a:gd name="connsiteX23" fmla="*/ 0 w 602840"/>
                  <a:gd name="connsiteY23" fmla="*/ 261586 h 606722"/>
                  <a:gd name="connsiteX24" fmla="*/ 301667 w 602840"/>
                  <a:gd name="connsiteY24" fmla="*/ 0 h 606722"/>
                  <a:gd name="connsiteX25" fmla="*/ 602840 w 602840"/>
                  <a:gd name="connsiteY25" fmla="*/ 0 h 606722"/>
                  <a:gd name="connsiteX26" fmla="*/ 602840 w 602840"/>
                  <a:gd name="connsiteY26" fmla="*/ 86302 h 606722"/>
                  <a:gd name="connsiteX27" fmla="*/ 301667 w 602840"/>
                  <a:gd name="connsiteY27" fmla="*/ 86302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2840" h="606722">
                    <a:moveTo>
                      <a:pt x="423" y="520420"/>
                    </a:moveTo>
                    <a:lnTo>
                      <a:pt x="602840" y="520420"/>
                    </a:lnTo>
                    <a:lnTo>
                      <a:pt x="602840" y="606722"/>
                    </a:lnTo>
                    <a:lnTo>
                      <a:pt x="423" y="606722"/>
                    </a:lnTo>
                    <a:close/>
                    <a:moveTo>
                      <a:pt x="423" y="347817"/>
                    </a:moveTo>
                    <a:lnTo>
                      <a:pt x="602840" y="347817"/>
                    </a:lnTo>
                    <a:lnTo>
                      <a:pt x="602840" y="434119"/>
                    </a:lnTo>
                    <a:lnTo>
                      <a:pt x="423" y="434119"/>
                    </a:lnTo>
                    <a:close/>
                    <a:moveTo>
                      <a:pt x="301667" y="172603"/>
                    </a:moveTo>
                    <a:lnTo>
                      <a:pt x="602840" y="172603"/>
                    </a:lnTo>
                    <a:lnTo>
                      <a:pt x="602840" y="258905"/>
                    </a:lnTo>
                    <a:lnTo>
                      <a:pt x="301667" y="258905"/>
                    </a:lnTo>
                    <a:close/>
                    <a:moveTo>
                      <a:pt x="114918" y="70599"/>
                    </a:moveTo>
                    <a:lnTo>
                      <a:pt x="88125" y="164804"/>
                    </a:lnTo>
                    <a:lnTo>
                      <a:pt x="142869" y="164804"/>
                    </a:lnTo>
                    <a:lnTo>
                      <a:pt x="115987" y="70599"/>
                    </a:lnTo>
                    <a:close/>
                    <a:moveTo>
                      <a:pt x="83318" y="2611"/>
                    </a:moveTo>
                    <a:lnTo>
                      <a:pt x="147676" y="2611"/>
                    </a:lnTo>
                    <a:lnTo>
                      <a:pt x="231172" y="261586"/>
                    </a:lnTo>
                    <a:lnTo>
                      <a:pt x="170909" y="261586"/>
                    </a:lnTo>
                    <a:lnTo>
                      <a:pt x="156221" y="209240"/>
                    </a:lnTo>
                    <a:lnTo>
                      <a:pt x="74773" y="209240"/>
                    </a:lnTo>
                    <a:lnTo>
                      <a:pt x="60263" y="261586"/>
                    </a:lnTo>
                    <a:lnTo>
                      <a:pt x="0" y="261586"/>
                    </a:lnTo>
                    <a:close/>
                    <a:moveTo>
                      <a:pt x="301667" y="0"/>
                    </a:moveTo>
                    <a:lnTo>
                      <a:pt x="602840" y="0"/>
                    </a:lnTo>
                    <a:lnTo>
                      <a:pt x="602840" y="86302"/>
                    </a:lnTo>
                    <a:lnTo>
                      <a:pt x="301667" y="863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FCF3557-283E-45CE-9E28-B851A661FF92}"/>
                </a:ext>
              </a:extLst>
            </p:cNvPr>
            <p:cNvGrpSpPr/>
            <p:nvPr/>
          </p:nvGrpSpPr>
          <p:grpSpPr>
            <a:xfrm>
              <a:off x="4487552" y="2108271"/>
              <a:ext cx="2806352" cy="1085850"/>
              <a:chOff x="4487084" y="3657735"/>
              <a:chExt cx="2806352" cy="1085850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28D20D02-1827-4D32-B904-E15287785085}"/>
                  </a:ext>
                </a:extLst>
              </p:cNvPr>
              <p:cNvSpPr/>
              <p:nvPr/>
            </p:nvSpPr>
            <p:spPr>
              <a:xfrm flipH="1">
                <a:off x="4487084" y="3657735"/>
                <a:ext cx="2806352" cy="1085850"/>
              </a:xfrm>
              <a:custGeom>
                <a:avLst/>
                <a:gdLst>
                  <a:gd name="connsiteX0" fmla="*/ 32391 w 2772062"/>
                  <a:gd name="connsiteY0" fmla="*/ 0 h 1085850"/>
                  <a:gd name="connsiteX1" fmla="*/ 1074420 w 2772062"/>
                  <a:gd name="connsiteY1" fmla="*/ 0 h 1085850"/>
                  <a:gd name="connsiteX2" fmla="*/ 1167759 w 2772062"/>
                  <a:gd name="connsiteY2" fmla="*/ 0 h 1085850"/>
                  <a:gd name="connsiteX3" fmla="*/ 2320576 w 2772062"/>
                  <a:gd name="connsiteY3" fmla="*/ 0 h 1085850"/>
                  <a:gd name="connsiteX4" fmla="*/ 2772062 w 2772062"/>
                  <a:gd name="connsiteY4" fmla="*/ 542925 h 1085850"/>
                  <a:gd name="connsiteX5" fmla="*/ 2320576 w 2772062"/>
                  <a:gd name="connsiteY5" fmla="*/ 1085850 h 1085850"/>
                  <a:gd name="connsiteX6" fmla="*/ 1167759 w 2772062"/>
                  <a:gd name="connsiteY6" fmla="*/ 1085850 h 1085850"/>
                  <a:gd name="connsiteX7" fmla="*/ 1074420 w 2772062"/>
                  <a:gd name="connsiteY7" fmla="*/ 1085850 h 1085850"/>
                  <a:gd name="connsiteX8" fmla="*/ 32391 w 2772062"/>
                  <a:gd name="connsiteY8" fmla="*/ 1085850 h 1085850"/>
                  <a:gd name="connsiteX9" fmla="*/ 0 w 2772062"/>
                  <a:gd name="connsiteY9" fmla="*/ 1053459 h 1085850"/>
                  <a:gd name="connsiteX10" fmla="*/ 0 w 2772062"/>
                  <a:gd name="connsiteY10" fmla="*/ 32391 h 1085850"/>
                  <a:gd name="connsiteX11" fmla="*/ 32391 w 2772062"/>
                  <a:gd name="connsiteY11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2062" h="1085850">
                    <a:moveTo>
                      <a:pt x="32391" y="0"/>
                    </a:moveTo>
                    <a:lnTo>
                      <a:pt x="1074420" y="0"/>
                    </a:lnTo>
                    <a:lnTo>
                      <a:pt x="1167759" y="0"/>
                    </a:lnTo>
                    <a:lnTo>
                      <a:pt x="2320576" y="0"/>
                    </a:lnTo>
                    <a:lnTo>
                      <a:pt x="2772062" y="542925"/>
                    </a:lnTo>
                    <a:lnTo>
                      <a:pt x="2320576" y="1085850"/>
                    </a:lnTo>
                    <a:lnTo>
                      <a:pt x="1167759" y="1085850"/>
                    </a:lnTo>
                    <a:lnTo>
                      <a:pt x="1074420" y="1085850"/>
                    </a:lnTo>
                    <a:lnTo>
                      <a:pt x="32391" y="1085850"/>
                    </a:lnTo>
                    <a:cubicBezTo>
                      <a:pt x="14502" y="1085850"/>
                      <a:pt x="0" y="1071348"/>
                      <a:pt x="0" y="1053459"/>
                    </a:cubicBezTo>
                    <a:lnTo>
                      <a:pt x="0" y="32391"/>
                    </a:lnTo>
                    <a:cubicBezTo>
                      <a:pt x="0" y="14502"/>
                      <a:pt x="14502" y="0"/>
                      <a:pt x="32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left-indent_114297">
                <a:extLst>
                  <a:ext uri="{FF2B5EF4-FFF2-40B4-BE49-F238E27FC236}">
                    <a16:creationId xmlns:a16="http://schemas.microsoft.com/office/drawing/2014/main" id="{0EB5E354-8AAA-45E7-B18A-3A9A734B9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48291" y="4002660"/>
                <a:ext cx="394792" cy="396000"/>
              </a:xfrm>
              <a:custGeom>
                <a:avLst/>
                <a:gdLst>
                  <a:gd name="connsiteX0" fmla="*/ 0 w 599594"/>
                  <a:gd name="connsiteY0" fmla="*/ 515480 h 601429"/>
                  <a:gd name="connsiteX1" fmla="*/ 599594 w 599594"/>
                  <a:gd name="connsiteY1" fmla="*/ 515480 h 601429"/>
                  <a:gd name="connsiteX2" fmla="*/ 599594 w 599594"/>
                  <a:gd name="connsiteY2" fmla="*/ 601429 h 601429"/>
                  <a:gd name="connsiteX3" fmla="*/ 0 w 599594"/>
                  <a:gd name="connsiteY3" fmla="*/ 601429 h 601429"/>
                  <a:gd name="connsiteX4" fmla="*/ 2540 w 599594"/>
                  <a:gd name="connsiteY4" fmla="*/ 346194 h 601429"/>
                  <a:gd name="connsiteX5" fmla="*/ 344218 w 599594"/>
                  <a:gd name="connsiteY5" fmla="*/ 346194 h 601429"/>
                  <a:gd name="connsiteX6" fmla="*/ 344218 w 599594"/>
                  <a:gd name="connsiteY6" fmla="*/ 432143 h 601429"/>
                  <a:gd name="connsiteX7" fmla="*/ 2540 w 599594"/>
                  <a:gd name="connsiteY7" fmla="*/ 432143 h 601429"/>
                  <a:gd name="connsiteX8" fmla="*/ 513549 w 599594"/>
                  <a:gd name="connsiteY8" fmla="*/ 216142 h 601429"/>
                  <a:gd name="connsiteX9" fmla="*/ 513549 w 599594"/>
                  <a:gd name="connsiteY9" fmla="*/ 257732 h 601429"/>
                  <a:gd name="connsiteX10" fmla="*/ 599594 w 599594"/>
                  <a:gd name="connsiteY10" fmla="*/ 257732 h 601429"/>
                  <a:gd name="connsiteX11" fmla="*/ 599594 w 599594"/>
                  <a:gd name="connsiteY11" fmla="*/ 343645 h 601429"/>
                  <a:gd name="connsiteX12" fmla="*/ 513549 w 599594"/>
                  <a:gd name="connsiteY12" fmla="*/ 343645 h 601429"/>
                  <a:gd name="connsiteX13" fmla="*/ 513549 w 599594"/>
                  <a:gd name="connsiteY13" fmla="*/ 387969 h 601429"/>
                  <a:gd name="connsiteX14" fmla="*/ 385851 w 599594"/>
                  <a:gd name="connsiteY14" fmla="*/ 302055 h 601429"/>
                  <a:gd name="connsiteX15" fmla="*/ 2540 w 599594"/>
                  <a:gd name="connsiteY15" fmla="*/ 171827 h 601429"/>
                  <a:gd name="connsiteX16" fmla="*/ 344218 w 599594"/>
                  <a:gd name="connsiteY16" fmla="*/ 171827 h 601429"/>
                  <a:gd name="connsiteX17" fmla="*/ 344218 w 599594"/>
                  <a:gd name="connsiteY17" fmla="*/ 257776 h 601429"/>
                  <a:gd name="connsiteX18" fmla="*/ 2540 w 599594"/>
                  <a:gd name="connsiteY18" fmla="*/ 257776 h 601429"/>
                  <a:gd name="connsiteX19" fmla="*/ 0 w 599594"/>
                  <a:gd name="connsiteY19" fmla="*/ 0 h 601429"/>
                  <a:gd name="connsiteX20" fmla="*/ 599594 w 599594"/>
                  <a:gd name="connsiteY20" fmla="*/ 0 h 601429"/>
                  <a:gd name="connsiteX21" fmla="*/ 599594 w 599594"/>
                  <a:gd name="connsiteY21" fmla="*/ 85949 h 601429"/>
                  <a:gd name="connsiteX22" fmla="*/ 0 w 599594"/>
                  <a:gd name="connsiteY22" fmla="*/ 85949 h 60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99594" h="601429">
                    <a:moveTo>
                      <a:pt x="0" y="515480"/>
                    </a:moveTo>
                    <a:lnTo>
                      <a:pt x="599594" y="515480"/>
                    </a:lnTo>
                    <a:lnTo>
                      <a:pt x="599594" y="601429"/>
                    </a:lnTo>
                    <a:lnTo>
                      <a:pt x="0" y="601429"/>
                    </a:lnTo>
                    <a:close/>
                    <a:moveTo>
                      <a:pt x="2540" y="346194"/>
                    </a:moveTo>
                    <a:lnTo>
                      <a:pt x="344218" y="346194"/>
                    </a:lnTo>
                    <a:lnTo>
                      <a:pt x="344218" y="432143"/>
                    </a:lnTo>
                    <a:lnTo>
                      <a:pt x="2540" y="432143"/>
                    </a:lnTo>
                    <a:close/>
                    <a:moveTo>
                      <a:pt x="513549" y="216142"/>
                    </a:moveTo>
                    <a:lnTo>
                      <a:pt x="513549" y="257732"/>
                    </a:lnTo>
                    <a:lnTo>
                      <a:pt x="599594" y="257732"/>
                    </a:lnTo>
                    <a:lnTo>
                      <a:pt x="599594" y="343645"/>
                    </a:lnTo>
                    <a:lnTo>
                      <a:pt x="513549" y="343645"/>
                    </a:lnTo>
                    <a:lnTo>
                      <a:pt x="513549" y="387969"/>
                    </a:lnTo>
                    <a:lnTo>
                      <a:pt x="385851" y="302055"/>
                    </a:lnTo>
                    <a:close/>
                    <a:moveTo>
                      <a:pt x="2540" y="171827"/>
                    </a:moveTo>
                    <a:lnTo>
                      <a:pt x="344218" y="171827"/>
                    </a:lnTo>
                    <a:lnTo>
                      <a:pt x="344218" y="257776"/>
                    </a:lnTo>
                    <a:lnTo>
                      <a:pt x="2540" y="257776"/>
                    </a:lnTo>
                    <a:close/>
                    <a:moveTo>
                      <a:pt x="0" y="0"/>
                    </a:moveTo>
                    <a:lnTo>
                      <a:pt x="599594" y="0"/>
                    </a:lnTo>
                    <a:lnTo>
                      <a:pt x="599594" y="85949"/>
                    </a:lnTo>
                    <a:lnTo>
                      <a:pt x="0" y="859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íś1ïḍé">
            <a:extLst>
              <a:ext uri="{FF2B5EF4-FFF2-40B4-BE49-F238E27FC236}">
                <a16:creationId xmlns:a16="http://schemas.microsoft.com/office/drawing/2014/main" id="{49CA5E93-C2EB-4DD1-B138-D7CD77D206BA}"/>
              </a:ext>
            </a:extLst>
          </p:cNvPr>
          <p:cNvSpPr txBox="1"/>
          <p:nvPr/>
        </p:nvSpPr>
        <p:spPr bwMode="auto">
          <a:xfrm>
            <a:off x="1205013" y="1439867"/>
            <a:ext cx="2861852" cy="64202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方案一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2C18F0-1132-416E-B323-E4D6A1EBAD39}"/>
              </a:ext>
            </a:extLst>
          </p:cNvPr>
          <p:cNvSpPr/>
          <p:nvPr/>
        </p:nvSpPr>
        <p:spPr>
          <a:xfrm>
            <a:off x="7874813" y="1402365"/>
            <a:ext cx="338400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ś1ïḍé">
            <a:extLst>
              <a:ext uri="{FF2B5EF4-FFF2-40B4-BE49-F238E27FC236}">
                <a16:creationId xmlns:a16="http://schemas.microsoft.com/office/drawing/2014/main" id="{E9DFE068-2DDC-4CC0-9D70-D120CB1A3A12}"/>
              </a:ext>
            </a:extLst>
          </p:cNvPr>
          <p:cNvSpPr txBox="1"/>
          <p:nvPr/>
        </p:nvSpPr>
        <p:spPr bwMode="auto">
          <a:xfrm>
            <a:off x="8168966" y="1439867"/>
            <a:ext cx="2776444" cy="64202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AB908"/>
                </a:solidFill>
                <a:effectLst/>
                <a:uLnTx/>
                <a:uFillTx/>
                <a:cs typeface="+mn-ea"/>
                <a:sym typeface="+mn-lt"/>
              </a:rPr>
              <a:t>方案二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EAB908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80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0A2B60-56EE-7F43-A810-826018E601F3}"/>
              </a:ext>
            </a:extLst>
          </p:cNvPr>
          <p:cNvGrpSpPr/>
          <p:nvPr/>
        </p:nvGrpSpPr>
        <p:grpSpPr>
          <a:xfrm>
            <a:off x="2049502" y="2868376"/>
            <a:ext cx="3797117" cy="670120"/>
            <a:chOff x="2049502" y="2868376"/>
            <a:chExt cx="3797117" cy="67012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C1EFDB-6A7B-2E4E-9B29-A2E3CCF307C2}"/>
              </a:ext>
            </a:extLst>
          </p:cNvPr>
          <p:cNvGrpSpPr/>
          <p:nvPr/>
        </p:nvGrpSpPr>
        <p:grpSpPr>
          <a:xfrm>
            <a:off x="2049502" y="4142995"/>
            <a:ext cx="3797117" cy="670120"/>
            <a:chOff x="2049502" y="2868376"/>
            <a:chExt cx="3797117" cy="6701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59E156-E570-E148-A50F-097EDA42C09C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研究意义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79D914-CB63-634C-A14B-132B505CA901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861BFB-3A3C-7842-8EED-10EF69E49636}"/>
              </a:ext>
            </a:extLst>
          </p:cNvPr>
          <p:cNvGrpSpPr/>
          <p:nvPr/>
        </p:nvGrpSpPr>
        <p:grpSpPr>
          <a:xfrm>
            <a:off x="2049502" y="5417614"/>
            <a:ext cx="3797117" cy="670120"/>
            <a:chOff x="2049502" y="2868376"/>
            <a:chExt cx="3797117" cy="6701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C3F22F-0EAF-E344-A15D-BAEE84EC4CE7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设计方案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951B23-3037-7646-98BA-580A7E2DC9B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58EF0FE-4A9C-A74C-948A-0A501612B98E}"/>
              </a:ext>
            </a:extLst>
          </p:cNvPr>
          <p:cNvGrpSpPr/>
          <p:nvPr/>
        </p:nvGrpSpPr>
        <p:grpSpPr>
          <a:xfrm>
            <a:off x="7314229" y="2868376"/>
            <a:ext cx="3987755" cy="670120"/>
            <a:chOff x="2049502" y="2868376"/>
            <a:chExt cx="3987755" cy="67012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87A71C-B58A-DD43-9ED9-0AF288BE8363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国内外研究现状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05FED40-4427-6B4E-9E4B-8BC1B4367EA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87E409-DF93-4D4F-96A3-D9ECD574E61F}"/>
              </a:ext>
            </a:extLst>
          </p:cNvPr>
          <p:cNvGrpSpPr/>
          <p:nvPr/>
        </p:nvGrpSpPr>
        <p:grpSpPr>
          <a:xfrm>
            <a:off x="7314229" y="4142995"/>
            <a:ext cx="3987755" cy="670120"/>
            <a:chOff x="2049502" y="2868376"/>
            <a:chExt cx="3987755" cy="6701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005003-83B5-924F-B72D-6132C5264778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关键问题与难点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5F9D77E-2573-484D-B620-2DC530756FF0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2274B4-0E35-7748-8910-64B0798E2F96}"/>
              </a:ext>
            </a:extLst>
          </p:cNvPr>
          <p:cNvGrpSpPr/>
          <p:nvPr/>
        </p:nvGrpSpPr>
        <p:grpSpPr>
          <a:xfrm>
            <a:off x="7314229" y="5417614"/>
            <a:ext cx="3797117" cy="670120"/>
            <a:chOff x="2049502" y="2868376"/>
            <a:chExt cx="3797117" cy="6701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D5A26E-997D-2B4F-91D5-D8E4257238C0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进度安排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67B369E-8D84-E043-B7CA-2EDC22FC21AA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研究背景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94D976-6DDB-463E-9F5B-8B5BA3DD4CBD}"/>
              </a:ext>
            </a:extLst>
          </p:cNvPr>
          <p:cNvSpPr txBox="1"/>
          <p:nvPr/>
        </p:nvSpPr>
        <p:spPr>
          <a:xfrm>
            <a:off x="733788" y="1557565"/>
            <a:ext cx="10795323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人工智能与机器人技术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的迅猛发展，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应用于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工业制造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家庭服务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农业生产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等众多领域。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1962D-60C2-4A15-9B7A-D363B85CD302}"/>
              </a:ext>
            </a:extLst>
          </p:cNvPr>
          <p:cNvSpPr txBox="1"/>
          <p:nvPr/>
        </p:nvSpPr>
        <p:spPr>
          <a:xfrm>
            <a:off x="733789" y="1083246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4CF597-D851-4C1D-A884-138FB55A8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6" t="12778" r="5556" b="6320"/>
          <a:stretch/>
        </p:blipFill>
        <p:spPr>
          <a:xfrm>
            <a:off x="733788" y="2580551"/>
            <a:ext cx="2473131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7857C6-3027-4F93-97B6-1B4EB1A7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26637" r="31779" b="6916"/>
          <a:stretch/>
        </p:blipFill>
        <p:spPr>
          <a:xfrm>
            <a:off x="3254714" y="2580551"/>
            <a:ext cx="2705709" cy="21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786959-31E1-43D4-8DE0-36C409B710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" t="14217" r="27526" b="9801"/>
          <a:stretch/>
        </p:blipFill>
        <p:spPr>
          <a:xfrm>
            <a:off x="6008218" y="2580551"/>
            <a:ext cx="2960943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69D8FA-CBE4-4902-AE7A-60CDB4A06D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 t="4542" b="6631"/>
          <a:stretch/>
        </p:blipFill>
        <p:spPr>
          <a:xfrm>
            <a:off x="9016955" y="2580551"/>
            <a:ext cx="2512156" cy="216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385C988-3CF6-4820-BF1C-CB937EBB3BD3}"/>
              </a:ext>
            </a:extLst>
          </p:cNvPr>
          <p:cNvSpPr txBox="1"/>
          <p:nvPr/>
        </p:nvSpPr>
        <p:spPr>
          <a:xfrm>
            <a:off x="733789" y="5425090"/>
            <a:ext cx="10795322" cy="75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机械手作为机器人最重要的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末端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执行部件，对其感知、控制及复杂操作具有重要影响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。因此，针对机械手展开研究，具有重要的学术与工程意义。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B4F757-4EE7-4C54-B3D7-2A7C700E8833}"/>
              </a:ext>
            </a:extLst>
          </p:cNvPr>
          <p:cNvSpPr txBox="1"/>
          <p:nvPr/>
        </p:nvSpPr>
        <p:spPr>
          <a:xfrm>
            <a:off x="1425097" y="4792253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工业装配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33127E-643D-4B8D-977F-8FACE93BC71F}"/>
              </a:ext>
            </a:extLst>
          </p:cNvPr>
          <p:cNvSpPr txBox="1"/>
          <p:nvPr/>
        </p:nvSpPr>
        <p:spPr>
          <a:xfrm>
            <a:off x="4062312" y="4792251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32E65E-EB49-4C2B-88EC-25AB109F4F82}"/>
              </a:ext>
            </a:extLst>
          </p:cNvPr>
          <p:cNvSpPr txBox="1"/>
          <p:nvPr/>
        </p:nvSpPr>
        <p:spPr>
          <a:xfrm>
            <a:off x="6943433" y="4792251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家庭餐饮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027-1B11-42BF-B496-35A7B603A5E7}"/>
              </a:ext>
            </a:extLst>
          </p:cNvPr>
          <p:cNvSpPr txBox="1"/>
          <p:nvPr/>
        </p:nvSpPr>
        <p:spPr>
          <a:xfrm>
            <a:off x="9727777" y="4792251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农业采摘</a:t>
            </a:r>
          </a:p>
        </p:txBody>
      </p:sp>
    </p:spTree>
    <p:extLst>
      <p:ext uri="{BB962C8B-B14F-4D97-AF65-F5344CB8AC3E}">
        <p14:creationId xmlns:p14="http://schemas.microsoft.com/office/powerpoint/2010/main" val="205093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9929BAD-56A3-4EBF-8DA8-35E05C79B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87280"/>
              </p:ext>
            </p:extLst>
          </p:nvPr>
        </p:nvGraphicFramePr>
        <p:xfrm>
          <a:off x="384283" y="1026931"/>
          <a:ext cx="11423433" cy="52199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1919">
                  <a:extLst>
                    <a:ext uri="{9D8B030D-6E8A-4147-A177-3AD203B41FA5}">
                      <a16:colId xmlns:a16="http://schemas.microsoft.com/office/drawing/2014/main" val="2986628490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244902734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517798385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611177782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098666906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4064873981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351006442"/>
                    </a:ext>
                  </a:extLst>
                </a:gridCol>
              </a:tblGrid>
              <a:tr h="50062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国外灵巧手研究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国内灵巧手研究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43617"/>
                  </a:ext>
                </a:extLst>
              </a:tr>
              <a:tr h="19067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5960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[5]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MPLv2.0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[6]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[7]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ILDA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[8]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BH-3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[9]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[10]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Da-Vinci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[11]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6146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2004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2008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332194"/>
                  </a:ext>
                </a:extLst>
              </a:tr>
              <a:tr h="5991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公司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美国约翰·霍普金斯大学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德国宇航局（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韩国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渥太华大学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北京航空航天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哈尔滨工业大学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浙江大学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1024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90353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107286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E3B9E13-A098-4DA7-8051-F6227E5B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11" y="1570941"/>
            <a:ext cx="1253123" cy="17496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1DBC09-F39D-4868-8E63-4250C672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85" b="95254" l="4386" r="98538">
                        <a14:foregroundMark x1="81579" y1="34237" x2="96491" y2="15254"/>
                        <a14:foregroundMark x1="97953" y1="41356" x2="97953" y2="50169"/>
                        <a14:foregroundMark x1="34503" y1="33898" x2="19006" y2="41695"/>
                        <a14:foregroundMark x1="19591" y1="42712" x2="12281" y2="53898"/>
                        <a14:foregroundMark x1="6140" y1="46780" x2="4386" y2="52203"/>
                        <a14:foregroundMark x1="46784" y1="77966" x2="45614" y2="74576"/>
                        <a14:foregroundMark x1="50000" y1="76271" x2="50000" y2="76271"/>
                        <a14:foregroundMark x1="50000" y1="76271" x2="50000" y2="76271"/>
                        <a14:foregroundMark x1="58187" y1="86441" x2="58187" y2="86441"/>
                        <a14:foregroundMark x1="57602" y1="87458" x2="57602" y2="87458"/>
                        <a14:foregroundMark x1="50877" y1="90169" x2="50877" y2="90169"/>
                        <a14:foregroundMark x1="50877" y1="93898" x2="50877" y2="93898"/>
                        <a14:foregroundMark x1="48830" y1="93898" x2="48830" y2="93898"/>
                        <a14:foregroundMark x1="52339" y1="92542" x2="52339" y2="92542"/>
                        <a14:foregroundMark x1="51170" y1="93220" x2="51170" y2="93220"/>
                        <a14:foregroundMark x1="47953" y1="95593" x2="47953" y2="95593"/>
                        <a14:foregroundMark x1="45906" y1="94915" x2="45906" y2="94915"/>
                        <a14:foregroundMark x1="28363" y1="34576" x2="28363" y2="34576"/>
                        <a14:foregroundMark x1="15789" y1="46102" x2="15789" y2="46102"/>
                        <a14:foregroundMark x1="16959" y1="44746" x2="16959" y2="44746"/>
                        <a14:foregroundMark x1="16959" y1="44746" x2="16959" y2="44746"/>
                        <a14:foregroundMark x1="26316" y1="35254" x2="33626" y2="34237"/>
                        <a14:foregroundMark x1="34795" y1="32881" x2="29240" y2="34237"/>
                        <a14:foregroundMark x1="41813" y1="25424" x2="41813" y2="25424"/>
                        <a14:foregroundMark x1="41813" y1="25424" x2="41813" y2="25424"/>
                        <a14:foregroundMark x1="51170" y1="17288" x2="51170" y2="17288"/>
                        <a14:foregroundMark x1="83333" y1="62373" x2="83333" y2="62373"/>
                        <a14:foregroundMark x1="82456" y1="62373" x2="82456" y2="62373"/>
                        <a14:foregroundMark x1="80117" y1="66102" x2="80117" y2="66102"/>
                        <a14:foregroundMark x1="84795" y1="66780" x2="84795" y2="66780"/>
                        <a14:foregroundMark x1="87427" y1="60678" x2="87427" y2="60678"/>
                        <a14:foregroundMark x1="89766" y1="60000" x2="89766" y2="60000"/>
                        <a14:foregroundMark x1="98538" y1="5085" x2="98538" y2="5085"/>
                        <a14:backgroundMark x1="73392" y1="22373" x2="73392" y2="22373"/>
                        <a14:backgroundMark x1="77193" y1="30508" x2="77193" y2="30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6016" y="1766464"/>
            <a:ext cx="1575051" cy="13585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59806A-42B6-4376-93B2-C27BC099D9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871" b="92083" l="8428" r="89874">
                        <a14:foregroundMark x1="35975" y1="17059" x2="87107" y2="33082"/>
                        <a14:foregroundMark x1="89874" y1="33930" x2="89371" y2="55796"/>
                        <a14:foregroundMark x1="85975" y1="29689" x2="85975" y2="29689"/>
                        <a14:foregroundMark x1="82579" y1="26390" x2="82579" y2="26390"/>
                        <a14:foregroundMark x1="75849" y1="20452" x2="75849" y2="20452"/>
                        <a14:foregroundMark x1="77547" y1="23845" x2="77547" y2="23845"/>
                        <a14:foregroundMark x1="78679" y1="21301" x2="78679" y2="21301"/>
                        <a14:foregroundMark x1="25283" y1="18756" x2="25283" y2="18756"/>
                        <a14:foregroundMark x1="21321" y1="18756" x2="17987" y2="26390"/>
                        <a14:foregroundMark x1="10629" y1="31385" x2="10629" y2="31385"/>
                        <a14:foregroundMark x1="41572" y1="67672" x2="41572" y2="67672"/>
                        <a14:foregroundMark x1="38176" y1="76909" x2="38176" y2="76909"/>
                        <a14:foregroundMark x1="33145" y1="81904" x2="33145" y2="81904"/>
                        <a14:foregroundMark x1="29182" y1="88690" x2="29182" y2="88690"/>
                        <a14:foregroundMark x1="37044" y1="76060" x2="32579" y2="81904"/>
                        <a14:foregroundMark x1="42704" y1="68520" x2="37610" y2="76060"/>
                        <a14:foregroundMark x1="10629" y1="55796" x2="15723" y2="49105"/>
                        <a14:foregroundMark x1="13459" y1="27238" x2="8994" y2="31385"/>
                        <a14:foregroundMark x1="18553" y1="24694" x2="18553" y2="24694"/>
                        <a14:foregroundMark x1="15157" y1="25542" x2="15157" y2="25542"/>
                        <a14:foregroundMark x1="15157" y1="25542" x2="15157" y2="25542"/>
                        <a14:foregroundMark x1="16855" y1="22149" x2="16855" y2="22149"/>
                        <a14:foregroundMark x1="16855" y1="22149" x2="16855" y2="22149"/>
                        <a14:foregroundMark x1="16855" y1="22149" x2="16855" y2="22149"/>
                        <a14:foregroundMark x1="29182" y1="19604" x2="29182" y2="19604"/>
                        <a14:foregroundMark x1="29182" y1="19604" x2="29182" y2="19604"/>
                        <a14:foregroundMark x1="28616" y1="17908" x2="28616" y2="17908"/>
                        <a14:foregroundMark x1="28616" y1="17908" x2="28616" y2="17908"/>
                        <a14:foregroundMark x1="79811" y1="38172" x2="79811" y2="38172"/>
                        <a14:foregroundMark x1="79811" y1="38172" x2="79811" y2="38172"/>
                        <a14:foregroundMark x1="57296" y1="53346" x2="57296" y2="53346"/>
                        <a14:foregroundMark x1="57296" y1="53346" x2="57296" y2="53346"/>
                        <a14:foregroundMark x1="39874" y1="67672" x2="39874" y2="67672"/>
                        <a14:foregroundMark x1="39874" y1="67672" x2="39874" y2="67672"/>
                        <a14:foregroundMark x1="39308" y1="69274" x2="39308" y2="69274"/>
                        <a14:foregroundMark x1="39308" y1="69274" x2="39308" y2="69274"/>
                        <a14:foregroundMark x1="28113" y1="92083" x2="28113" y2="92083"/>
                        <a14:foregroundMark x1="28113" y1="92083" x2="28113" y2="92083"/>
                        <a14:foregroundMark x1="41006" y1="69274" x2="41006" y2="69274"/>
                        <a14:foregroundMark x1="41006" y1="69274" x2="41006" y2="69274"/>
                        <a14:foregroundMark x1="44969" y1="66824" x2="44969" y2="66824"/>
                        <a14:foregroundMark x1="44969" y1="66824" x2="44969" y2="66824"/>
                        <a14:foregroundMark x1="41006" y1="73516" x2="41006" y2="73516"/>
                        <a14:foregroundMark x1="41006" y1="73516" x2="41006" y2="73516"/>
                        <a14:foregroundMark x1="14591" y1="65127" x2="14591" y2="65127"/>
                        <a14:foregroundMark x1="14591" y1="65127" x2="14591" y2="65127"/>
                        <a14:foregroundMark x1="14025" y1="60038" x2="14025" y2="60038"/>
                        <a14:foregroundMark x1="14025" y1="60038" x2="14025" y2="60038"/>
                        <a14:foregroundMark x1="9560" y1="52498" x2="9560" y2="52498"/>
                        <a14:foregroundMark x1="9560" y1="52498" x2="9560" y2="52498"/>
                        <a14:foregroundMark x1="12893" y1="49953" x2="12893" y2="49953"/>
                        <a14:foregroundMark x1="12893" y1="49953" x2="12893" y2="49953"/>
                        <a14:foregroundMark x1="11761" y1="49105" x2="11761" y2="49105"/>
                        <a14:foregroundMark x1="11761" y1="49105" x2="11761" y2="49105"/>
                        <a14:foregroundMark x1="13459" y1="45712" x2="12327" y2="48256"/>
                        <a14:foregroundMark x1="14591" y1="45712" x2="14591" y2="45712"/>
                        <a14:foregroundMark x1="14591" y1="45712" x2="14591" y2="45712"/>
                        <a14:foregroundMark x1="28616" y1="52498" x2="28616" y2="52498"/>
                        <a14:foregroundMark x1="26981" y1="53346" x2="26981" y2="53346"/>
                        <a14:foregroundMark x1="24717" y1="58341" x2="24717" y2="58341"/>
                        <a14:foregroundMark x1="22453" y1="61734" x2="22453" y2="61734"/>
                        <a14:foregroundMark x1="20755" y1="63431" x2="20755" y2="63431"/>
                        <a14:foregroundMark x1="17421" y1="70123" x2="17421" y2="70123"/>
                        <a14:foregroundMark x1="17987" y1="73516" x2="17987" y2="73516"/>
                        <a14:foregroundMark x1="17987" y1="73516" x2="17987" y2="73516"/>
                        <a14:foregroundMark x1="17987" y1="73516" x2="17987" y2="73516"/>
                        <a14:foregroundMark x1="30881" y1="20452" x2="30881" y2="20452"/>
                        <a14:foregroundMark x1="8994" y1="43167" x2="8994" y2="43167"/>
                        <a14:foregroundMark x1="8994" y1="43167" x2="8994" y2="43167"/>
                        <a14:foregroundMark x1="8428" y1="37323" x2="8428" y2="40716"/>
                        <a14:foregroundMark x1="11195" y1="33082" x2="11195" y2="33082"/>
                        <a14:foregroundMark x1="28113" y1="26390" x2="28113" y2="26390"/>
                        <a14:foregroundMark x1="33145" y1="17908" x2="33145" y2="17908"/>
                        <a14:foregroundMark x1="33145" y1="17908" x2="33145" y2="17908"/>
                        <a14:foregroundMark x1="33145" y1="17908" x2="33145" y2="17908"/>
                        <a14:foregroundMark x1="30314" y1="85297" x2="30314" y2="85297"/>
                        <a14:foregroundMark x1="30314" y1="85297" x2="30314" y2="85297"/>
                        <a14:foregroundMark x1="89874" y1="22997" x2="89874" y2="22997"/>
                        <a14:foregroundMark x1="89874" y1="22997" x2="89874" y2="22997"/>
                        <a14:foregroundMark x1="88805" y1="22997" x2="88805" y2="22997"/>
                        <a14:foregroundMark x1="88805" y1="22997" x2="88805" y2="22997"/>
                        <a14:foregroundMark x1="81447" y1="46560" x2="81447" y2="46560"/>
                        <a14:foregroundMark x1="81447" y1="46560" x2="81447" y2="46560"/>
                        <a14:foregroundMark x1="42704" y1="72667" x2="42704" y2="72667"/>
                        <a14:foregroundMark x1="42704" y1="72667" x2="42704" y2="72667"/>
                        <a14:foregroundMark x1="44969" y1="69274" x2="44969" y2="69274"/>
                        <a14:foregroundMark x1="44969" y1="69274" x2="44969" y2="69274"/>
                        <a14:foregroundMark x1="43836" y1="64279" x2="43836" y2="64279"/>
                        <a14:foregroundMark x1="43836" y1="64279" x2="43836" y2="64279"/>
                        <a14:foregroundMark x1="26981" y1="61734" x2="26981" y2="61734"/>
                        <a14:foregroundMark x1="17421" y1="70971" x2="17421" y2="70971"/>
                        <a14:foregroundMark x1="22453" y1="41565" x2="22453" y2="41565"/>
                        <a14:foregroundMark x1="33711" y1="20452" x2="33711" y2="20452"/>
                        <a14:foregroundMark x1="33711" y1="20452" x2="33711" y2="20452"/>
                        <a14:foregroundMark x1="29182" y1="17059" x2="29182" y2="17059"/>
                        <a14:foregroundMark x1="29182" y1="17059" x2="29182" y2="17059"/>
                        <a14:foregroundMark x1="25849" y1="17059" x2="25849" y2="17059"/>
                        <a14:foregroundMark x1="32579" y1="19604" x2="32579" y2="19604"/>
                        <a14:foregroundMark x1="31447" y1="19604" x2="31447" y2="19604"/>
                        <a14:foregroundMark x1="31447" y1="19604" x2="31447" y2="19604"/>
                        <a14:foregroundMark x1="30314" y1="17908" x2="30314" y2="17908"/>
                        <a14:foregroundMark x1="30314" y1="17908" x2="30314" y2="17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" t="10477" r="8782" b="4144"/>
          <a:stretch/>
        </p:blipFill>
        <p:spPr>
          <a:xfrm>
            <a:off x="3676953" y="1914358"/>
            <a:ext cx="1581755" cy="1065435"/>
          </a:xfrm>
          <a:prstGeom prst="rect">
            <a:avLst/>
          </a:prstGeom>
        </p:spPr>
      </p:pic>
      <p:pic>
        <p:nvPicPr>
          <p:cNvPr id="26" name="图片 18">
            <a:extLst>
              <a:ext uri="{FF2B5EF4-FFF2-40B4-BE49-F238E27FC236}">
                <a16:creationId xmlns:a16="http://schemas.microsoft.com/office/drawing/2014/main" id="{865B508B-2C27-4FEA-9C67-37A187B9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4" b="91291" l="6964" r="98329">
                        <a14:foregroundMark x1="92201" y1="12613" x2="92201" y2="12613"/>
                        <a14:foregroundMark x1="86630" y1="11111" x2="96379" y2="24024"/>
                        <a14:foregroundMark x1="93593" y1="9009" x2="96379" y2="32432"/>
                        <a14:foregroundMark x1="98329" y1="33934" x2="88022" y2="3904"/>
                        <a14:foregroundMark x1="86072" y1="3904" x2="86072" y2="3904"/>
                        <a14:foregroundMark x1="9192" y1="66667" x2="9192" y2="66667"/>
                        <a14:foregroundMark x1="7242" y1="81381" x2="7242" y2="81381"/>
                        <a14:foregroundMark x1="25070" y1="91291" x2="25070" y2="91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95" y="1706045"/>
            <a:ext cx="1520407" cy="147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DDBF0B-4076-4B90-A4C0-6723727969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8767179" y="1616589"/>
            <a:ext cx="1160798" cy="1658345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CAAB6CAB-027D-4F2F-953D-26B1564D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141" b="96352" l="1923" r="96368">
                        <a14:foregroundMark x1="96368" y1="67164" x2="96368" y2="67164"/>
                        <a14:foregroundMark x1="55128" y1="91874" x2="21368" y2="92537"/>
                        <a14:foregroundMark x1="19872" y1="96849" x2="19872" y2="96849"/>
                        <a14:foregroundMark x1="6410" y1="64013" x2="6410" y2="64013"/>
                        <a14:foregroundMark x1="8333" y1="47927" x2="8333" y2="47927"/>
                        <a14:foregroundMark x1="23291" y1="5141" x2="23291" y2="5141"/>
                        <a14:foregroundMark x1="40171" y1="5141" x2="40171" y2="5141"/>
                        <a14:foregroundMark x1="5342" y1="17745" x2="5342" y2="17745"/>
                        <a14:foregroundMark x1="4915" y1="66335" x2="4915" y2="66335"/>
                        <a14:foregroundMark x1="4915" y1="32504" x2="4915" y2="32504"/>
                        <a14:foregroundMark x1="1923" y1="16584" x2="1923" y2="16584"/>
                        <a14:foregroundMark x1="2350" y1="18905" x2="2350" y2="18905"/>
                        <a14:foregroundMark x1="1923" y1="19403" x2="1923" y2="19403"/>
                        <a14:foregroundMark x1="1923" y1="18242" x2="1923" y2="18242"/>
                        <a14:backgroundMark x1="855" y1="19403" x2="855" y2="19403"/>
                        <a14:backgroundMark x1="855" y1="18574" x2="855" y2="18574"/>
                        <a14:backgroundMark x1="855" y1="17745" x2="855" y2="1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93" y="1616589"/>
            <a:ext cx="1287159" cy="165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0FD12B-911D-4C35-9E1F-6261BE13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25" b="96250" l="1916" r="94251">
                        <a14:foregroundMark x1="63763" y1="17500" x2="63763" y2="17500"/>
                        <a14:foregroundMark x1="46167" y1="12875" x2="46167" y2="12875"/>
                        <a14:foregroundMark x1="49303" y1="11750" x2="49303" y2="11750"/>
                        <a14:foregroundMark x1="51568" y1="18625" x2="47213" y2="6000"/>
                        <a14:foregroundMark x1="58362" y1="6750" x2="61150" y2="8250"/>
                        <a14:foregroundMark x1="53659" y1="2625" x2="53659" y2="2625"/>
                        <a14:foregroundMark x1="89373" y1="32250" x2="89373" y2="32250"/>
                        <a14:foregroundMark x1="89895" y1="34625" x2="70209" y2="65000"/>
                        <a14:foregroundMark x1="70209" y1="65000" x2="70209" y2="67375"/>
                        <a14:foregroundMark x1="85017" y1="57375" x2="81359" y2="71875"/>
                        <a14:foregroundMark x1="87108" y1="67000" x2="87108" y2="67000"/>
                        <a14:foregroundMark x1="85540" y1="71875" x2="85540" y2="71875"/>
                        <a14:foregroundMark x1="85017" y1="73750" x2="85017" y2="73750"/>
                        <a14:foregroundMark x1="85017" y1="74250" x2="83972" y2="71875"/>
                        <a14:foregroundMark x1="86585" y1="73750" x2="86585" y2="73750"/>
                        <a14:foregroundMark x1="82404" y1="53625" x2="82404" y2="53625"/>
                        <a14:foregroundMark x1="83972" y1="48625" x2="83972" y2="48625"/>
                        <a14:foregroundMark x1="25958" y1="33375" x2="36063" y2="47500"/>
                        <a14:foregroundMark x1="33972" y1="22750" x2="29094" y2="35375"/>
                        <a14:foregroundMark x1="28571" y1="28125" x2="25958" y2="30750"/>
                        <a14:foregroundMark x1="33972" y1="34625" x2="44599" y2="51750"/>
                        <a14:foregroundMark x1="40941" y1="44500" x2="41463" y2="49375"/>
                        <a14:foregroundMark x1="85017" y1="30375" x2="85017" y2="30375"/>
                        <a14:foregroundMark x1="84495" y1="24250" x2="85540" y2="30750"/>
                        <a14:foregroundMark x1="89373" y1="26625" x2="94599" y2="30750"/>
                        <a14:foregroundMark x1="94077" y1="33000" x2="94077" y2="33000"/>
                        <a14:foregroundMark x1="94599" y1="30000" x2="94599" y2="30000"/>
                        <a14:foregroundMark x1="93031" y1="27750" x2="93031" y2="27750"/>
                        <a14:foregroundMark x1="90941" y1="25875" x2="90941" y2="25875"/>
                        <a14:foregroundMark x1="87805" y1="23875" x2="87805" y2="23875"/>
                        <a14:foregroundMark x1="90418" y1="26625" x2="94599" y2="30375"/>
                        <a14:foregroundMark x1="84495" y1="47125" x2="89895" y2="37625"/>
                        <a14:foregroundMark x1="92509" y1="37250" x2="87805" y2="42250"/>
                        <a14:foregroundMark x1="87805" y1="41875" x2="77526" y2="52875"/>
                        <a14:foregroundMark x1="83449" y1="49000" x2="84495" y2="62750"/>
                        <a14:foregroundMark x1="83972" y1="53250" x2="83972" y2="53250"/>
                        <a14:foregroundMark x1="83972" y1="49000" x2="87805" y2="61625"/>
                        <a14:foregroundMark x1="88328" y1="63500" x2="86063" y2="73375"/>
                        <a14:foregroundMark x1="88850" y1="71500" x2="89373" y2="74625"/>
                        <a14:foregroundMark x1="88328" y1="68125" x2="86063" y2="74625"/>
                        <a14:foregroundMark x1="28571" y1="25000" x2="25655" y2="28101"/>
                        <a14:foregroundMark x1="23345" y1="34625" x2="27003" y2="37625"/>
                        <a14:foregroundMark x1="15495" y1="33442" x2="14808" y2="33875"/>
                        <a14:foregroundMark x1="87108" y1="43750" x2="84495" y2="57000"/>
                        <a14:foregroundMark x1="59582" y1="5250" x2="66376" y2="12500"/>
                        <a14:foregroundMark x1="33972" y1="28875" x2="30662" y2="36125"/>
                        <a14:foregroundMark x1="22822" y1="32250" x2="22822" y2="32250"/>
                        <a14:foregroundMark x1="23345" y1="29250" x2="23345" y2="29250"/>
                        <a14:foregroundMark x1="22822" y1="31875" x2="22822" y2="31875"/>
                        <a14:foregroundMark x1="22300" y1="34625" x2="22300" y2="34625"/>
                        <a14:foregroundMark x1="22300" y1="32625" x2="22300" y2="32625"/>
                        <a14:foregroundMark x1="22822" y1="31500" x2="22822" y2="31500"/>
                        <a14:foregroundMark x1="21777" y1="31125" x2="21777" y2="31125"/>
                        <a14:foregroundMark x1="24390" y1="29250" x2="24390" y2="29250"/>
                        <a14:foregroundMark x1="23868" y1="28500" x2="23868" y2="28500"/>
                        <a14:foregroundMark x1="20557" y1="30000" x2="20557" y2="30000"/>
                        <a14:foregroundMark x1="21777" y1="30375" x2="21777" y2="30375"/>
                        <a14:foregroundMark x1="22300" y1="33375" x2="22300" y2="33375"/>
                        <a14:foregroundMark x1="21080" y1="33000" x2="21080" y2="33000"/>
                        <a14:foregroundMark x1="21080" y1="33000" x2="21080" y2="33000"/>
                        <a14:foregroundMark x1="74913" y1="77625" x2="74913" y2="77625"/>
                        <a14:foregroundMark x1="60627" y1="84875" x2="60627" y2="84875"/>
                        <a14:foregroundMark x1="56272" y1="85625" x2="61672" y2="84875"/>
                        <a14:foregroundMark x1="59582" y1="82625" x2="59582" y2="82625"/>
                        <a14:foregroundMark x1="36063" y1="84875" x2="36063" y2="84875"/>
                        <a14:foregroundMark x1="38153" y1="87125" x2="61672" y2="87125"/>
                        <a14:foregroundMark x1="25436" y1="88625" x2="35540" y2="87500"/>
                        <a14:foregroundMark x1="20035" y1="96250" x2="41986" y2="92125"/>
                        <a14:foregroundMark x1="3136" y1="96250" x2="3136" y2="96250"/>
                        <a14:foregroundMark x1="1916" y1="94000" x2="1916" y2="94000"/>
                        <a14:backgroundMark x1="54181" y1="33875" x2="54181" y2="33875"/>
                        <a14:backgroundMark x1="24913" y1="12875" x2="24913" y2="12875"/>
                        <a14:backgroundMark x1="17944" y1="32625" x2="17944" y2="32625"/>
                        <a14:backgroundMark x1="18990" y1="31875" x2="18990" y2="31875"/>
                        <a14:backgroundMark x1="19512" y1="30375" x2="19512" y2="30375"/>
                        <a14:backgroundMark x1="19512" y1="31125" x2="19512" y2="31125"/>
                        <a14:backgroundMark x1="13240" y1="33375" x2="13240" y2="33375"/>
                        <a14:backgroundMark x1="15331" y1="34250" x2="17944" y2="30750"/>
                        <a14:backgroundMark x1="19018" y1="33375" x2="17944" y2="35750"/>
                        <a14:backgroundMark x1="19188" y1="33000" x2="19018" y2="33375"/>
                        <a14:backgroundMark x1="19357" y1="32625" x2="19188" y2="33000"/>
                        <a14:backgroundMark x1="19696" y1="31875" x2="19357" y2="32625"/>
                        <a14:backgroundMark x1="19866" y1="31500" x2="19696" y2="31875"/>
                        <a14:backgroundMark x1="20035" y1="31125" x2="19866" y2="31500"/>
                        <a14:backgroundMark x1="19006" y1="31125" x2="18467" y2="31500"/>
                        <a14:backgroundMark x1="20083" y1="30375" x2="19006" y2="31125"/>
                        <a14:backgroundMark x1="20621" y1="30000" x2="20083" y2="30375"/>
                        <a14:backgroundMark x1="21698" y1="29250" x2="20621" y2="30000"/>
                        <a14:backgroundMark x1="22775" y1="28500" x2="21698" y2="29250"/>
                        <a14:backgroundMark x1="24390" y1="27375" x2="22775" y2="28500"/>
                        <a14:backgroundMark x1="14286" y1="35000" x2="15331" y2="38375"/>
                        <a14:backgroundMark x1="15854" y1="34625" x2="12718" y2="31125"/>
                        <a14:backgroundMark x1="53136" y1="35000" x2="53136" y2="35000"/>
                        <a14:backgroundMark x1="47213" y1="32250" x2="47213" y2="32250"/>
                        <a14:backgroundMark x1="48258" y1="33375" x2="48780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4" y="1606360"/>
            <a:ext cx="1200945" cy="167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4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第三章节标题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常见仿人机器人机械手种类介绍与性能展示(二) - 知乎">
            <a:extLst>
              <a:ext uri="{FF2B5EF4-FFF2-40B4-BE49-F238E27FC236}">
                <a16:creationId xmlns:a16="http://schemas.microsoft.com/office/drawing/2014/main" id="{C4C636C1-7407-46E5-BA7E-253A111C2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6" b="30128"/>
          <a:stretch/>
        </p:blipFill>
        <p:spPr bwMode="auto">
          <a:xfrm>
            <a:off x="5658748" y="2845955"/>
            <a:ext cx="5149100" cy="15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E93403-A6D3-4E7D-BA21-D16670E9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62" y="4480727"/>
            <a:ext cx="2059277" cy="16985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946D6D-43D1-4035-842E-FD32895394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59" y="2925215"/>
            <a:ext cx="2281153" cy="347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9549E7-CC27-48A1-9C4F-05AF5700082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86" y="2994171"/>
            <a:ext cx="2574449" cy="328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A4CCDDF-D428-4D22-8A2E-39EA02C58719}"/>
              </a:ext>
            </a:extLst>
          </p:cNvPr>
          <p:cNvSpPr txBox="1"/>
          <p:nvPr/>
        </p:nvSpPr>
        <p:spPr>
          <a:xfrm>
            <a:off x="1001002" y="1225634"/>
            <a:ext cx="9759430" cy="1522661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现有机械手的不足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全驱动手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结构非常复杂且笨重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控制难度极大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[12]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触觉感知能力不足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适应性差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课题目标：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设计一款仿人手的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欠驱动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灵巧手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简化结构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集成先进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触觉传感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技术，利用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实时触觉反馈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不仅实现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稳定抓取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，还可完成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避障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物体识别、智能装配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等灵巧操作。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7AC5A-950F-4AB4-9D5F-C974FACAC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50822" y="4089321"/>
            <a:ext cx="1565620" cy="23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3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关键问题和难点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34035</TotalTime>
  <Words>716</Words>
  <Application>Microsoft Office PowerPoint</Application>
  <PresentationFormat>宽屏</PresentationFormat>
  <Paragraphs>124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宋体</vt:lpstr>
      <vt:lpstr>Microsoft YaHei</vt:lpstr>
      <vt:lpstr>Microsoft YaHei</vt:lpstr>
      <vt:lpstr>Arial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关键与难点</vt:lpstr>
      <vt:lpstr>PowerPoint 演示文稿</vt:lpstr>
      <vt:lpstr>设计方案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chen slady</cp:lastModifiedBy>
  <cp:revision>2965</cp:revision>
  <dcterms:created xsi:type="dcterms:W3CDTF">2018-12-16T05:38:48Z</dcterms:created>
  <dcterms:modified xsi:type="dcterms:W3CDTF">2025-02-16T08:16:47Z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